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0" r:id="rId2"/>
    <p:sldId id="308" r:id="rId3"/>
    <p:sldId id="318" r:id="rId4"/>
    <p:sldId id="309" r:id="rId5"/>
    <p:sldId id="319" r:id="rId6"/>
    <p:sldId id="320" r:id="rId7"/>
    <p:sldId id="321" r:id="rId8"/>
    <p:sldId id="323" r:id="rId9"/>
    <p:sldId id="322" r:id="rId10"/>
    <p:sldId id="304" r:id="rId11"/>
  </p:sldIdLst>
  <p:sldSz cx="12192000" cy="6858000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orient="horz" pos="2387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  <p15:guide id="5" pos="7227" userDrawn="1">
          <p15:clr>
            <a:srgbClr val="A4A3A4"/>
          </p15:clr>
        </p15:guide>
        <p15:guide id="6" pos="453" userDrawn="1">
          <p15:clr>
            <a:srgbClr val="A4A3A4"/>
          </p15:clr>
        </p15:guide>
        <p15:guide id="7" pos="3780" userDrawn="1">
          <p15:clr>
            <a:srgbClr val="A4A3A4"/>
          </p15:clr>
        </p15:guide>
        <p15:guide id="8" pos="3900" userDrawn="1">
          <p15:clr>
            <a:srgbClr val="A4A3A4"/>
          </p15:clr>
        </p15:guide>
        <p15:guide id="9" pos="7333">
          <p15:clr>
            <a:srgbClr val="A4A3A4"/>
          </p15:clr>
        </p15:guide>
        <p15:guide id="10" pos="347">
          <p15:clr>
            <a:srgbClr val="A4A3A4"/>
          </p15:clr>
        </p15:guide>
        <p15:guide id="11" pos="3795">
          <p15:clr>
            <a:srgbClr val="A4A3A4"/>
          </p15:clr>
        </p15:guide>
        <p15:guide id="12" pos="38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otserkovskiy, Stanislav" initials="BS" lastIdx="1" clrIdx="0">
    <p:extLst>
      <p:ext uri="{19B8F6BF-5375-455C-9EA6-DF929625EA0E}">
        <p15:presenceInfo xmlns:p15="http://schemas.microsoft.com/office/powerpoint/2012/main" userId="S::s.belotserkovskiy@osram.com::82451663-c5df-49e9-8631-ae427ecb2a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26F"/>
    <a:srgbClr val="EB8044"/>
    <a:srgbClr val="F9D2B6"/>
    <a:srgbClr val="8AB92A"/>
    <a:srgbClr val="0097BC"/>
    <a:srgbClr val="C70063"/>
    <a:srgbClr val="553989"/>
    <a:srgbClr val="FEFDFD"/>
    <a:srgbClr val="FFFDFD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6368" autoAdjust="0"/>
  </p:normalViewPr>
  <p:slideViewPr>
    <p:cSldViewPr showGuides="1">
      <p:cViewPr varScale="1">
        <p:scale>
          <a:sx n="86" d="100"/>
          <a:sy n="86" d="100"/>
        </p:scale>
        <p:origin x="331" y="67"/>
      </p:cViewPr>
      <p:guideLst>
        <p:guide orient="horz" pos="2296"/>
        <p:guide orient="horz" pos="2387"/>
        <p:guide orient="horz" pos="3793"/>
        <p:guide orient="horz" pos="890"/>
        <p:guide pos="7227"/>
        <p:guide pos="453"/>
        <p:guide pos="3780"/>
        <p:guide pos="3900"/>
        <p:guide pos="7333"/>
        <p:guide pos="347"/>
        <p:guide pos="3795"/>
        <p:guide pos="3885"/>
      </p:guideLst>
    </p:cSldViewPr>
  </p:slideViewPr>
  <p:outlineViewPr>
    <p:cViewPr>
      <p:scale>
        <a:sx n="33" d="100"/>
        <a:sy n="33" d="100"/>
      </p:scale>
      <p:origin x="36" y="13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2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7457-1F20-47F6-BE95-58D269157FA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-14513" y="1"/>
            <a:ext cx="12235542" cy="6857999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2596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2596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84356 w 9144000"/>
              <a:gd name="connsiteY8" fmla="*/ 2596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6660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59644 w 9144000"/>
              <a:gd name="connsiteY5" fmla="*/ 48748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59644 w 9144000"/>
              <a:gd name="connsiteY9" fmla="*/ 48748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266844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266844 w 9144000"/>
              <a:gd name="connsiteY9" fmla="*/ 42844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191835 w 9144000"/>
              <a:gd name="connsiteY5" fmla="*/ 4284444 h 6857999"/>
              <a:gd name="connsiteX6" fmla="*/ 259644 w 9144000"/>
              <a:gd name="connsiteY6" fmla="*/ 6598355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191835 w 9144000"/>
              <a:gd name="connsiteY9" fmla="*/ 42844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191835 w 9144000"/>
              <a:gd name="connsiteY5" fmla="*/ 4284444 h 6857999"/>
              <a:gd name="connsiteX6" fmla="*/ 195350 w 9144000"/>
              <a:gd name="connsiteY6" fmla="*/ 6593593 h 6857999"/>
              <a:gd name="connsiteX7" fmla="*/ 8884356 w 9144000"/>
              <a:gd name="connsiteY7" fmla="*/ 6598355 h 6857999"/>
              <a:gd name="connsiteX8" fmla="*/ 8877156 w 9144000"/>
              <a:gd name="connsiteY8" fmla="*/ 4284444 h 6857999"/>
              <a:gd name="connsiteX9" fmla="*/ 191835 w 9144000"/>
              <a:gd name="connsiteY9" fmla="*/ 42844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191835 w 9144000"/>
              <a:gd name="connsiteY5" fmla="*/ 4284444 h 6857999"/>
              <a:gd name="connsiteX6" fmla="*/ 195350 w 9144000"/>
              <a:gd name="connsiteY6" fmla="*/ 6593593 h 6857999"/>
              <a:gd name="connsiteX7" fmla="*/ 8945078 w 9144000"/>
              <a:gd name="connsiteY7" fmla="*/ 6598355 h 6857999"/>
              <a:gd name="connsiteX8" fmla="*/ 8877156 w 9144000"/>
              <a:gd name="connsiteY8" fmla="*/ 4284444 h 6857999"/>
              <a:gd name="connsiteX9" fmla="*/ 191835 w 9144000"/>
              <a:gd name="connsiteY9" fmla="*/ 4284444 h 6857999"/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5" fmla="*/ 191835 w 9144000"/>
              <a:gd name="connsiteY5" fmla="*/ 4284444 h 6857999"/>
              <a:gd name="connsiteX6" fmla="*/ 195350 w 9144000"/>
              <a:gd name="connsiteY6" fmla="*/ 6593593 h 6857999"/>
              <a:gd name="connsiteX7" fmla="*/ 8945078 w 9144000"/>
              <a:gd name="connsiteY7" fmla="*/ 6598355 h 6857999"/>
              <a:gd name="connsiteX8" fmla="*/ 8945021 w 9144000"/>
              <a:gd name="connsiteY8" fmla="*/ 4284444 h 6857999"/>
              <a:gd name="connsiteX9" fmla="*/ 191835 w 9144000"/>
              <a:gd name="connsiteY9" fmla="*/ 42844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7999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191835" y="4284444"/>
                </a:moveTo>
                <a:cubicBezTo>
                  <a:pt x="193007" y="5054160"/>
                  <a:pt x="194178" y="5823877"/>
                  <a:pt x="195350" y="6593593"/>
                </a:cubicBezTo>
                <a:lnTo>
                  <a:pt x="8945078" y="6598355"/>
                </a:lnTo>
                <a:cubicBezTo>
                  <a:pt x="8945059" y="5827051"/>
                  <a:pt x="8945040" y="5055748"/>
                  <a:pt x="8945021" y="4284444"/>
                </a:cubicBezTo>
                <a:lnTo>
                  <a:pt x="191835" y="428444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39939" name="Rectangle 3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550863" y="4508501"/>
            <a:ext cx="11090275" cy="99695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9940" name="Rectangle 4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550863" y="5661248"/>
            <a:ext cx="8328555" cy="698276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0" y="404813"/>
            <a:ext cx="12192000" cy="324000"/>
          </a:xfrm>
          <a:solidFill>
            <a:schemeClr val="accent1"/>
          </a:solidFill>
          <a:ln>
            <a:noFill/>
          </a:ln>
        </p:spPr>
        <p:txBody>
          <a:bodyPr lIns="540000" anchor="ctr" anchorCtr="0"/>
          <a:lstStyle>
            <a:lvl1pPr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4064" y="5930686"/>
            <a:ext cx="1742220" cy="5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0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1" name="Text Box 25"/>
          <p:cNvSpPr txBox="1">
            <a:spLocks noChangeArrowheads="1"/>
          </p:cNvSpPr>
          <p:nvPr/>
        </p:nvSpPr>
        <p:spPr bwMode="gray">
          <a:xfrm>
            <a:off x="0" y="404813"/>
            <a:ext cx="12192000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540000" tIns="0" rIns="0" bIns="0" anchor="ctr"/>
          <a:lstStyle/>
          <a:p>
            <a:pPr algn="l"/>
            <a:r>
              <a:rPr lang="en-US" sz="1100" noProof="0">
                <a:solidFill>
                  <a:schemeClr val="bg1"/>
                </a:solidFill>
              </a:rPr>
              <a:t>www.osram.com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50863" y="2647950"/>
            <a:ext cx="11090275" cy="99695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50863" y="3789363"/>
            <a:ext cx="8328555" cy="2570162"/>
          </a:xfrm>
        </p:spPr>
        <p:txBody>
          <a:bodyPr anchor="b"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4064" y="5930686"/>
            <a:ext cx="1742220" cy="5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63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0863" y="1357340"/>
            <a:ext cx="5473700" cy="48079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357340"/>
            <a:ext cx="5473699" cy="48079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484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83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12192000" cy="63087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550863" y="4857751"/>
            <a:ext cx="11090275" cy="11017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lang="en-GB" sz="2400" kern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071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12192000" cy="5516563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50863" y="5517232"/>
            <a:ext cx="5473700" cy="792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 anchor="t" anchorCtr="0"/>
          <a:lstStyle>
            <a:lvl1pPr>
              <a:lnSpc>
                <a:spcPct val="100000"/>
              </a:lnSpc>
              <a:defRPr lang="en-GB" sz="1500" b="0" kern="1200" noProof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>
              <a:buSzPct val="100000"/>
            </a:pPr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6167438" y="5516563"/>
            <a:ext cx="5473699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>
              <a:lnSpc>
                <a:spcPct val="100000"/>
              </a:lnSpc>
              <a:defRPr lang="en-GB" sz="1500" b="0" kern="1200" noProof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lvl="0">
              <a:buSzPct val="100000"/>
            </a:pPr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1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0863" y="298800"/>
            <a:ext cx="1109027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0863" y="1357340"/>
            <a:ext cx="11090275" cy="480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550863" y="1252538"/>
            <a:ext cx="110902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noProof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550863" y="6296025"/>
            <a:ext cx="11090275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noProof="0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gray">
          <a:xfrm>
            <a:off x="885600" y="6413501"/>
            <a:ext cx="837353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/>
            <a:r>
              <a:rPr lang="en-US" sz="900" b="1" noProof="0">
                <a:solidFill>
                  <a:schemeClr val="accent2"/>
                </a:solidFill>
              </a:rPr>
              <a:t>File name | ORG CODE | Initial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gray">
          <a:xfrm>
            <a:off x="885600" y="6580189"/>
            <a:ext cx="837353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900" noProof="0" dirty="0">
                <a:solidFill>
                  <a:schemeClr val="accent2"/>
                </a:solidFill>
              </a:rPr>
              <a:t>Title/Occasion | MM/DD/YYYY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gray">
          <a:xfrm>
            <a:off x="550863" y="6413501"/>
            <a:ext cx="28855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/>
            <a:fld id="{2038635E-414F-4658-B6A4-A994F0136445}" type="slidenum">
              <a:rPr lang="en-US" sz="900" noProof="0">
                <a:solidFill>
                  <a:schemeClr val="accent1"/>
                </a:solidFill>
              </a:rPr>
              <a:pPr algn="l"/>
              <a:t>‹#›</a:t>
            </a:fld>
            <a:endParaRPr lang="en-US" sz="900" noProof="0" dirty="0">
              <a:solidFill>
                <a:schemeClr val="accent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4941" y="6470848"/>
            <a:ext cx="874681" cy="2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2" r:id="rId4"/>
    <p:sldLayoutId id="2147483654" r:id="rId5"/>
    <p:sldLayoutId id="2147483659" r:id="rId6"/>
    <p:sldLayoutId id="2147483660" r:id="rId7"/>
    <p:sldLayoutId id="2147483655" r:id="rId8"/>
  </p:sldLayoutIdLst>
  <p:hf sldNum="0"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cs typeface="+mn-cs"/>
        </a:defRPr>
      </a:lvl2pPr>
      <a:lvl3pPr marL="149225" indent="-1460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304800" indent="-1539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485775" indent="-1619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9969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4541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19113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36855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9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2780" b="1278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Aftermarket Forum Auto</a:t>
            </a:r>
            <a:r>
              <a:rPr lang="ru-RU" dirty="0"/>
              <a:t>3</a:t>
            </a:r>
            <a:r>
              <a:rPr lang="en-US" dirty="0"/>
              <a:t>N</a:t>
            </a:r>
            <a:br>
              <a:rPr lang="ru-RU" dirty="0"/>
            </a:br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Белоцерковский Станислав</a:t>
            </a:r>
            <a:r>
              <a:rPr lang="en-US" dirty="0"/>
              <a:t> | </a:t>
            </a:r>
            <a:r>
              <a:rPr lang="ru-RU" dirty="0"/>
              <a:t>16</a:t>
            </a:r>
            <a:r>
              <a:rPr lang="en-US" dirty="0"/>
              <a:t>.0</a:t>
            </a:r>
            <a:r>
              <a:rPr lang="ru-RU" dirty="0"/>
              <a:t>2</a:t>
            </a:r>
            <a:r>
              <a:rPr lang="en-US" dirty="0"/>
              <a:t>.2020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Light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is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OSRAM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www.osram.com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775520" y="2348880"/>
            <a:ext cx="80645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kern="0" dirty="0"/>
              <a:t>Спасибо за внимание.</a:t>
            </a:r>
          </a:p>
          <a:p>
            <a:pPr algn="ctr"/>
            <a:endParaRPr lang="ru-RU" kern="0" dirty="0"/>
          </a:p>
          <a:p>
            <a:pPr algn="ctr"/>
            <a:r>
              <a:rPr lang="ru-RU" kern="0" dirty="0"/>
              <a:t>Вы можете получить всю информацию по </a:t>
            </a:r>
            <a:r>
              <a:rPr lang="en-US" kern="0" dirty="0"/>
              <a:t>OSRAM </a:t>
            </a:r>
            <a:r>
              <a:rPr lang="ru-RU" kern="0" dirty="0"/>
              <a:t>отправив запрос на </a:t>
            </a:r>
            <a:r>
              <a:rPr lang="en-US" kern="0" dirty="0"/>
              <a:t>E-mail</a:t>
            </a:r>
          </a:p>
          <a:p>
            <a:pPr algn="ctr"/>
            <a:r>
              <a:rPr lang="ru-RU" dirty="0"/>
              <a:t>s.belotserkovskiy@osram.com</a:t>
            </a:r>
            <a:endParaRPr lang="ru-RU" kern="0" dirty="0"/>
          </a:p>
          <a:p>
            <a:pPr algn="ctr"/>
            <a:endParaRPr lang="ru-RU" kern="0" dirty="0"/>
          </a:p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3545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Итоги 2020 года</a:t>
            </a:r>
            <a:r>
              <a:rPr lang="en-US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OSRAM RUS </a:t>
            </a:r>
            <a:r>
              <a:rPr lang="ru-RU" dirty="0">
                <a:latin typeface="Arial" charset="0"/>
              </a:rPr>
              <a:t>рост на 3% 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830764-C2C8-427A-9C04-3494E52C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18924"/>
            <a:ext cx="10899393" cy="42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5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Итоги 2020 года</a:t>
            </a:r>
            <a:r>
              <a:rPr lang="en-US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- АРМТЕК</a:t>
            </a:r>
            <a:r>
              <a:rPr lang="en-US" dirty="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RUS </a:t>
            </a:r>
            <a:r>
              <a:rPr lang="ru-RU">
                <a:latin typeface="Arial" charset="0"/>
              </a:rPr>
              <a:t>рост оборота по </a:t>
            </a:r>
            <a:r>
              <a:rPr lang="en-US">
                <a:latin typeface="Arial" charset="0"/>
              </a:rPr>
              <a:t>OSRAM</a:t>
            </a:r>
            <a:r>
              <a:rPr lang="ru-RU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на 80% 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97D5DB-81F9-4E8A-813C-F0DCEF9E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484784"/>
            <a:ext cx="1022513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6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Новинки </a:t>
            </a:r>
            <a:r>
              <a:rPr lang="en-US" dirty="0">
                <a:latin typeface="Arial" charset="0"/>
              </a:rPr>
              <a:t>OSRAM </a:t>
            </a:r>
            <a:r>
              <a:rPr lang="ru-RU" dirty="0">
                <a:latin typeface="Arial" charset="0"/>
              </a:rPr>
              <a:t>для розничных магазинов</a:t>
            </a:r>
            <a:endParaRPr lang="en-US" dirty="0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119336" y="1720840"/>
            <a:ext cx="33150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Светодиодные фары </a:t>
            </a:r>
            <a:endParaRPr lang="en-US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дополнительного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и рабочего света  </a:t>
            </a:r>
          </a:p>
          <a:p>
            <a:r>
              <a:rPr lang="en-US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LEDRIVING</a:t>
            </a:r>
          </a:p>
          <a:p>
            <a:endParaRPr lang="en-US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Широкий спектр применения </a:t>
            </a: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узконаправленный дальний свет</a:t>
            </a:r>
            <a:endParaRPr lang="en-US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или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комбинированный</a:t>
            </a:r>
            <a:endParaRPr lang="en-US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ближний + дальний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Яркие светодиоды </a:t>
            </a:r>
            <a:endParaRPr lang="en-US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собственного изготовления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Гарантия 5 лет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Сертифицированы 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EAC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1BDD61-12BB-498C-854E-110BEF02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520" y="1484784"/>
            <a:ext cx="806489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7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Новинки </a:t>
            </a:r>
            <a:r>
              <a:rPr lang="en-US" dirty="0">
                <a:latin typeface="Arial" charset="0"/>
              </a:rPr>
              <a:t>OSRAM </a:t>
            </a:r>
            <a:r>
              <a:rPr lang="ru-RU" dirty="0">
                <a:latin typeface="Arial" charset="0"/>
              </a:rPr>
              <a:t>для розничных магазинов</a:t>
            </a:r>
            <a:endParaRPr lang="en-US" dirty="0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911424" y="1556792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Компрессоры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Цифровые или аналоговые дисплеи. Функция 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Автостоп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CE6E85-291B-4893-80D3-D8B8240A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895346"/>
            <a:ext cx="92773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Новинки </a:t>
            </a:r>
            <a:r>
              <a:rPr lang="en-US" dirty="0">
                <a:latin typeface="Arial" charset="0"/>
              </a:rPr>
              <a:t>OSRAM </a:t>
            </a:r>
            <a:r>
              <a:rPr lang="ru-RU" dirty="0">
                <a:latin typeface="Arial" charset="0"/>
              </a:rPr>
              <a:t>для розничных магазинов</a:t>
            </a:r>
            <a:endParaRPr lang="en-US" dirty="0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911423" y="1556792"/>
            <a:ext cx="9823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Устройства для зарядки АКБ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Полностью автоматические. 6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V, 12V, 24V.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FE6582-E843-4E6B-A201-B3E051AD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2132856"/>
            <a:ext cx="92773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Новинки </a:t>
            </a:r>
            <a:r>
              <a:rPr lang="en-US" dirty="0">
                <a:latin typeface="Arial" charset="0"/>
              </a:rPr>
              <a:t>OSRAM </a:t>
            </a:r>
            <a:r>
              <a:rPr lang="ru-RU" dirty="0">
                <a:latin typeface="Arial" charset="0"/>
              </a:rPr>
              <a:t>для розничных магазинов</a:t>
            </a:r>
            <a:endParaRPr lang="en-US" dirty="0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479376" y="1556792"/>
            <a:ext cx="11161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Компактные пусковые устройства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Емкость от 6000 </a:t>
            </a:r>
            <a:r>
              <a:rPr lang="en-US" sz="16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mAh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до 16800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mAh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Дополнительно оснащены фонариком. 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D6F861-8C30-4FB0-9854-21769513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060848"/>
            <a:ext cx="93154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6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Новинки </a:t>
            </a:r>
            <a:r>
              <a:rPr lang="en-US" dirty="0">
                <a:latin typeface="Arial" charset="0"/>
              </a:rPr>
              <a:t>OSRAM </a:t>
            </a:r>
            <a:r>
              <a:rPr lang="ru-RU" dirty="0">
                <a:latin typeface="Arial" charset="0"/>
              </a:rPr>
              <a:t>для розничных магазинов</a:t>
            </a:r>
            <a:endParaRPr lang="en-US" dirty="0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479377" y="1316699"/>
            <a:ext cx="11161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Автомобильный дезинфектор </a:t>
            </a:r>
            <a:r>
              <a:rPr lang="en-US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AIRZING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Обеззараживание воздуха с помощью Ультрафиолетового излучения. </a:t>
            </a: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Убивает 99% бактерий 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устраняет неприятные запахи и аллергены. 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ACF5BB-606A-435D-A3B2-BE27E64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868209"/>
            <a:ext cx="110299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Прогноз развития рынка автомобильных ламп</a:t>
            </a:r>
            <a:endParaRPr lang="en-US" dirty="0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479377" y="1316699"/>
            <a:ext cx="11161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Рост оборота светодиодных ламп в процентах от общего оборота автомобильных ламп с 2% до 15%</a:t>
            </a:r>
            <a:endParaRPr lang="ru-RU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Снижение оборота по ксеноновым лампам с 11% до 5%</a:t>
            </a:r>
          </a:p>
          <a:p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Стабильный оборот по галогеновым лампам в районе 70% от общего.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D87E1-04A1-47BE-B035-E3CCB2BD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30" y="2420888"/>
            <a:ext cx="7456054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67987"/>
      </p:ext>
    </p:extLst>
  </p:cSld>
  <p:clrMapOvr>
    <a:masterClrMapping/>
  </p:clrMapOvr>
</p:sld>
</file>

<file path=ppt/theme/theme1.xml><?xml version="1.0" encoding="utf-8"?>
<a:theme xmlns:a="http://schemas.openxmlformats.org/drawingml/2006/main" name="1PowerPoint Master_OSRAM_Office2007-10_en">
  <a:themeElements>
    <a:clrScheme name="OSRAM 2014-02-13">
      <a:dk1>
        <a:srgbClr val="000000"/>
      </a:dk1>
      <a:lt1>
        <a:srgbClr val="FFFFFF"/>
      </a:lt1>
      <a:dk2>
        <a:srgbClr val="FDEADB"/>
      </a:dk2>
      <a:lt2>
        <a:srgbClr val="E3E4E5"/>
      </a:lt2>
      <a:accent1>
        <a:srgbClr val="FF6600"/>
      </a:accent1>
      <a:accent2>
        <a:srgbClr val="58585A"/>
      </a:accent2>
      <a:accent3>
        <a:srgbClr val="87888A"/>
      </a:accent3>
      <a:accent4>
        <a:srgbClr val="A7A8AA"/>
      </a:accent4>
      <a:accent5>
        <a:srgbClr val="C5C6C8"/>
      </a:accent5>
      <a:accent6>
        <a:srgbClr val="D9DAD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 sz="160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DEADB"/>
        </a:dk2>
        <a:lt2>
          <a:srgbClr val="E3E4E5"/>
        </a:lt2>
        <a:accent1>
          <a:srgbClr val="E65D21"/>
        </a:accent1>
        <a:accent2>
          <a:srgbClr val="58585A"/>
        </a:accent2>
        <a:accent3>
          <a:srgbClr val="FFFFFF"/>
        </a:accent3>
        <a:accent4>
          <a:srgbClr val="000000"/>
        </a:accent4>
        <a:accent5>
          <a:srgbClr val="F0B6AB"/>
        </a:accent5>
        <a:accent6>
          <a:srgbClr val="4F4F51"/>
        </a:accent6>
        <a:hlink>
          <a:srgbClr val="87888A"/>
        </a:hlink>
        <a:folHlink>
          <a:srgbClr val="C5C6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ster 16x9 InnovationConferenz 2016.potx" id="{0BC02A93-47C7-4647-AE5D-65FA34601093}" vid="{7BB2C28E-B06E-4BCC-A1A5-1198025A52EE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OSRAM</Template>
  <TotalTime>454</TotalTime>
  <Words>231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1PowerPoint Master_OSRAM_Office2007-10_en</vt:lpstr>
      <vt:lpstr>Aftermarket Forum Auto3N </vt:lpstr>
      <vt:lpstr>Итоги 2020 года - OSRAM RUS рост на 3% </vt:lpstr>
      <vt:lpstr>Итоги 2020 года - АРМТЕК RUS рост оборота по OSRAM на 80% </vt:lpstr>
      <vt:lpstr>Новинки OSRAM для розничных магазинов</vt:lpstr>
      <vt:lpstr>Новинки OSRAM для розничных магазинов</vt:lpstr>
      <vt:lpstr>Новинки OSRAM для розничных магазинов</vt:lpstr>
      <vt:lpstr>Новинки OSRAM для розничных магазинов</vt:lpstr>
      <vt:lpstr>Новинки OSRAM для розничных магазинов</vt:lpstr>
      <vt:lpstr>Прогноз развития рынка автомобильных ламп</vt:lpstr>
      <vt:lpstr>Презентация PowerPoint</vt:lpstr>
    </vt:vector>
  </TitlesOfParts>
  <Company>OSRAM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alternative with photo  optional second line</dc:title>
  <dc:creator>Prokipchuk (EXT), Anastasiya</dc:creator>
  <cp:lastModifiedBy>repenko alex</cp:lastModifiedBy>
  <cp:revision>134</cp:revision>
  <cp:lastPrinted>2016-12-28T08:46:00Z</cp:lastPrinted>
  <dcterms:created xsi:type="dcterms:W3CDTF">2016-12-21T08:35:11Z</dcterms:created>
  <dcterms:modified xsi:type="dcterms:W3CDTF">2021-02-19T08:56:32Z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8e0fde-d954-47be-ab67-d16694a3feef_Enabled">
    <vt:lpwstr>True</vt:lpwstr>
  </property>
  <property fmtid="{D5CDD505-2E9C-101B-9397-08002B2CF9AE}" pid="3" name="MSIP_Label_1c8e0fde-d954-47be-ab67-d16694a3feef_SiteId">
    <vt:lpwstr>ec1ca250-c234-4d56-a76b-7dfb9eee0c46</vt:lpwstr>
  </property>
  <property fmtid="{D5CDD505-2E9C-101B-9397-08002B2CF9AE}" pid="4" name="MSIP_Label_1c8e0fde-d954-47be-ab67-d16694a3feef_Owner">
    <vt:lpwstr>s.belotserkovskiy@osram.com</vt:lpwstr>
  </property>
  <property fmtid="{D5CDD505-2E9C-101B-9397-08002B2CF9AE}" pid="5" name="MSIP_Label_1c8e0fde-d954-47be-ab67-d16694a3feef_SetDate">
    <vt:lpwstr>2020-04-07T07:49:42.5058121Z</vt:lpwstr>
  </property>
  <property fmtid="{D5CDD505-2E9C-101B-9397-08002B2CF9AE}" pid="6" name="MSIP_Label_1c8e0fde-d954-47be-ab67-d16694a3feef_Name">
    <vt:lpwstr>Internal Use</vt:lpwstr>
  </property>
  <property fmtid="{D5CDD505-2E9C-101B-9397-08002B2CF9AE}" pid="7" name="MSIP_Label_1c8e0fde-d954-47be-ab67-d16694a3feef_Application">
    <vt:lpwstr>Microsoft Azure Information Protection</vt:lpwstr>
  </property>
  <property fmtid="{D5CDD505-2E9C-101B-9397-08002B2CF9AE}" pid="8" name="MSIP_Label_1c8e0fde-d954-47be-ab67-d16694a3feef_ActionId">
    <vt:lpwstr>18fa1038-79c8-488a-94b6-55e27629a906</vt:lpwstr>
  </property>
  <property fmtid="{D5CDD505-2E9C-101B-9397-08002B2CF9AE}" pid="9" name="MSIP_Label_1c8e0fde-d954-47be-ab67-d16694a3feef_Extended_MSFT_Method">
    <vt:lpwstr>Automatic</vt:lpwstr>
  </property>
  <property fmtid="{D5CDD505-2E9C-101B-9397-08002B2CF9AE}" pid="10" name="MSIP_Label_f9dda1df-3fca-45c7-91be-5629a3733338_Enabled">
    <vt:lpwstr>True</vt:lpwstr>
  </property>
  <property fmtid="{D5CDD505-2E9C-101B-9397-08002B2CF9AE}" pid="11" name="MSIP_Label_f9dda1df-3fca-45c7-91be-5629a3733338_SiteId">
    <vt:lpwstr>ec1ca250-c234-4d56-a76b-7dfb9eee0c46</vt:lpwstr>
  </property>
  <property fmtid="{D5CDD505-2E9C-101B-9397-08002B2CF9AE}" pid="12" name="MSIP_Label_f9dda1df-3fca-45c7-91be-5629a3733338_Owner">
    <vt:lpwstr>s.belotserkovskiy@osram.com</vt:lpwstr>
  </property>
  <property fmtid="{D5CDD505-2E9C-101B-9397-08002B2CF9AE}" pid="13" name="MSIP_Label_f9dda1df-3fca-45c7-91be-5629a3733338_SetDate">
    <vt:lpwstr>2020-04-07T07:49:42.5058121Z</vt:lpwstr>
  </property>
  <property fmtid="{D5CDD505-2E9C-101B-9397-08002B2CF9AE}" pid="14" name="MSIP_Label_f9dda1df-3fca-45c7-91be-5629a3733338_Name">
    <vt:lpwstr>All employees (unprotected)</vt:lpwstr>
  </property>
  <property fmtid="{D5CDD505-2E9C-101B-9397-08002B2CF9AE}" pid="15" name="MSIP_Label_f9dda1df-3fca-45c7-91be-5629a3733338_Application">
    <vt:lpwstr>Microsoft Azure Information Protection</vt:lpwstr>
  </property>
  <property fmtid="{D5CDD505-2E9C-101B-9397-08002B2CF9AE}" pid="16" name="MSIP_Label_f9dda1df-3fca-45c7-91be-5629a3733338_ActionId">
    <vt:lpwstr>18fa1038-79c8-488a-94b6-55e27629a906</vt:lpwstr>
  </property>
  <property fmtid="{D5CDD505-2E9C-101B-9397-08002B2CF9AE}" pid="17" name="MSIP_Label_f9dda1df-3fca-45c7-91be-5629a3733338_Parent">
    <vt:lpwstr>1c8e0fde-d954-47be-ab67-d16694a3feef</vt:lpwstr>
  </property>
  <property fmtid="{D5CDD505-2E9C-101B-9397-08002B2CF9AE}" pid="18" name="MSIP_Label_f9dda1df-3fca-45c7-91be-5629a3733338_Extended_MSFT_Method">
    <vt:lpwstr>Automatic</vt:lpwstr>
  </property>
  <property fmtid="{D5CDD505-2E9C-101B-9397-08002B2CF9AE}" pid="19" name="Sensitivity">
    <vt:lpwstr>Internal Use All employees (unprotected)</vt:lpwstr>
  </property>
</Properties>
</file>