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88" r:id="rId4"/>
    <p:sldId id="289" r:id="rId5"/>
    <p:sldId id="290" r:id="rId6"/>
    <p:sldId id="292" r:id="rId7"/>
    <p:sldId id="291" r:id="rId8"/>
    <p:sldId id="293" r:id="rId9"/>
    <p:sldId id="294" r:id="rId10"/>
    <p:sldId id="295" r:id="rId11"/>
    <p:sldId id="297" r:id="rId12"/>
    <p:sldId id="296" r:id="rId13"/>
    <p:sldId id="298" r:id="rId14"/>
    <p:sldId id="299" r:id="rId15"/>
    <p:sldId id="300" r:id="rId16"/>
    <p:sldId id="314" r:id="rId17"/>
    <p:sldId id="313" r:id="rId18"/>
    <p:sldId id="302" r:id="rId19"/>
    <p:sldId id="316" r:id="rId20"/>
    <p:sldId id="308" r:id="rId21"/>
    <p:sldId id="315" r:id="rId22"/>
  </p:sldIdLst>
  <p:sldSz cx="12192000" cy="6858000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D9D9D9"/>
    <a:srgbClr val="F0F0F0"/>
    <a:srgbClr val="C96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4" autoAdjust="0"/>
    <p:restoredTop sz="92560" autoAdjust="0"/>
  </p:normalViewPr>
  <p:slideViewPr>
    <p:cSldViewPr snapToGrid="0">
      <p:cViewPr varScale="1">
        <p:scale>
          <a:sx n="80" d="100"/>
          <a:sy n="80" d="100"/>
        </p:scale>
        <p:origin x="926" y="48"/>
      </p:cViewPr>
      <p:guideLst>
        <p:guide orient="horz" pos="35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075AC-EC42-4E41-A159-8E7771EE77B7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 phldr="1"/>
      <dgm:spPr/>
    </dgm:pt>
    <dgm:pt modelId="{2E790F8E-097B-4FE7-B945-B5C10425EB42}">
      <dgm:prSet phldrT="[Текст]" custT="1"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pPr marL="180000" algn="l"/>
          <a:r>
            <a: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Лекция</a:t>
          </a:r>
        </a:p>
      </dgm:t>
    </dgm:pt>
    <dgm:pt modelId="{D35224A7-7978-43D8-96A7-771F7D1A3EA6}" type="sibTrans" cxnId="{9C06CFD7-80EA-4E67-9567-1B1D4D1420E7}">
      <dgm:prSet/>
      <dgm:spPr/>
      <dgm:t>
        <a:bodyPr/>
        <a:lstStyle/>
        <a:p>
          <a:endParaRPr lang="ru-RU"/>
        </a:p>
      </dgm:t>
    </dgm:pt>
    <dgm:pt modelId="{FA1D83AD-A7BD-4292-9FD0-19F2ADE4F959}" type="parTrans" cxnId="{9C06CFD7-80EA-4E67-9567-1B1D4D1420E7}">
      <dgm:prSet/>
      <dgm:spPr/>
      <dgm:t>
        <a:bodyPr/>
        <a:lstStyle/>
        <a:p>
          <a:endParaRPr lang="ru-RU"/>
        </a:p>
      </dgm:t>
    </dgm:pt>
    <dgm:pt modelId="{6CC9BC2F-2D28-4F16-97E7-966002AD7459}">
      <dgm:prSet custT="1"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pPr marL="180000" algn="l"/>
          <a:endParaRPr lang="ru-RU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9BC0927-ECEC-4574-8D00-0936EA5732E6}" type="sibTrans" cxnId="{B0E16390-2BDA-466A-B88A-D14754462430}">
      <dgm:prSet/>
      <dgm:spPr/>
      <dgm:t>
        <a:bodyPr/>
        <a:lstStyle/>
        <a:p>
          <a:endParaRPr lang="ru-RU"/>
        </a:p>
      </dgm:t>
    </dgm:pt>
    <dgm:pt modelId="{4D01E9B6-0706-4995-96C0-6873D7664125}" type="parTrans" cxnId="{B0E16390-2BDA-466A-B88A-D14754462430}">
      <dgm:prSet/>
      <dgm:spPr/>
      <dgm:t>
        <a:bodyPr/>
        <a:lstStyle/>
        <a:p>
          <a:endParaRPr lang="ru-RU"/>
        </a:p>
      </dgm:t>
    </dgm:pt>
    <dgm:pt modelId="{8985D098-12C9-4D84-A89C-624236E7614D}">
      <dgm:prSet custT="1"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pPr marL="180000" algn="l"/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0BC718B-BF54-49DD-86FE-92F80B6B234A}" type="sibTrans" cxnId="{E98C0C1B-16B4-46AE-AFDD-576FCD1E0490}">
      <dgm:prSet/>
      <dgm:spPr/>
      <dgm:t>
        <a:bodyPr/>
        <a:lstStyle/>
        <a:p>
          <a:endParaRPr lang="ru-RU"/>
        </a:p>
      </dgm:t>
    </dgm:pt>
    <dgm:pt modelId="{CCBC6EB8-08E7-42DB-B30B-4B947A1833B5}" type="parTrans" cxnId="{E98C0C1B-16B4-46AE-AFDD-576FCD1E0490}">
      <dgm:prSet/>
      <dgm:spPr/>
      <dgm:t>
        <a:bodyPr/>
        <a:lstStyle/>
        <a:p>
          <a:endParaRPr lang="ru-RU"/>
        </a:p>
      </dgm:t>
    </dgm:pt>
    <dgm:pt modelId="{F98AB941-F0CA-44F1-B9EE-4B8A3C489A2D}">
      <dgm:prSet phldrT="[Текст]" custT="1"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pPr marL="180000" algn="l"/>
          <a:r>
            <a: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Чтение</a:t>
          </a:r>
        </a:p>
      </dgm:t>
    </dgm:pt>
    <dgm:pt modelId="{986F1F4D-F635-456C-9969-BCFBD77AEFA2}" type="sibTrans" cxnId="{0C190D94-A4F8-46B8-B61B-4484A0065E1B}">
      <dgm:prSet/>
      <dgm:spPr/>
      <dgm:t>
        <a:bodyPr/>
        <a:lstStyle/>
        <a:p>
          <a:endParaRPr lang="ru-RU"/>
        </a:p>
      </dgm:t>
    </dgm:pt>
    <dgm:pt modelId="{A42DBE08-BA63-424B-9FB9-CCEE55125DB4}" type="parTrans" cxnId="{0C190D94-A4F8-46B8-B61B-4484A0065E1B}">
      <dgm:prSet/>
      <dgm:spPr/>
      <dgm:t>
        <a:bodyPr/>
        <a:lstStyle/>
        <a:p>
          <a:endParaRPr lang="ru-RU"/>
        </a:p>
      </dgm:t>
    </dgm:pt>
    <dgm:pt modelId="{24023213-1C3F-4B51-BEBB-3889713FE128}">
      <dgm:prSet phldrT="[Текст]" custT="1"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pPr marL="180000" algn="l"/>
          <a:r>
            <a:rPr lang="ru-RU" sz="1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Аудиовизуализация</a:t>
          </a:r>
          <a:endParaRPr lang="ru-RU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A051C80-FBD4-4CED-92A6-6C1DD2A05F15}" type="sibTrans" cxnId="{3BD673BA-DEFB-4761-B49D-A658B61E6E6F}">
      <dgm:prSet/>
      <dgm:spPr/>
      <dgm:t>
        <a:bodyPr/>
        <a:lstStyle/>
        <a:p>
          <a:endParaRPr lang="ru-RU"/>
        </a:p>
      </dgm:t>
    </dgm:pt>
    <dgm:pt modelId="{D449E17C-C439-45D0-960F-40B38EBFC990}" type="parTrans" cxnId="{3BD673BA-DEFB-4761-B49D-A658B61E6E6F}">
      <dgm:prSet/>
      <dgm:spPr/>
      <dgm:t>
        <a:bodyPr/>
        <a:lstStyle/>
        <a:p>
          <a:endParaRPr lang="ru-RU"/>
        </a:p>
      </dgm:t>
    </dgm:pt>
    <dgm:pt modelId="{05FD04D8-2CCC-47A0-9876-683D156D95D9}">
      <dgm:prSet phldrT="[Текст]" custT="1"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pPr marL="180000" algn="l"/>
          <a:r>
            <a: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Демонстрация</a:t>
          </a:r>
        </a:p>
      </dgm:t>
    </dgm:pt>
    <dgm:pt modelId="{A723172F-D143-4BEC-BB68-3D2BB8CE0473}" type="sibTrans" cxnId="{8118D16A-7C1B-4038-A9F1-908C53EB52E7}">
      <dgm:prSet/>
      <dgm:spPr/>
      <dgm:t>
        <a:bodyPr/>
        <a:lstStyle/>
        <a:p>
          <a:endParaRPr lang="ru-RU"/>
        </a:p>
      </dgm:t>
    </dgm:pt>
    <dgm:pt modelId="{C878064F-1AD8-4566-9A1D-688C463BBB21}" type="parTrans" cxnId="{8118D16A-7C1B-4038-A9F1-908C53EB52E7}">
      <dgm:prSet/>
      <dgm:spPr/>
      <dgm:t>
        <a:bodyPr/>
        <a:lstStyle/>
        <a:p>
          <a:endParaRPr lang="ru-RU"/>
        </a:p>
      </dgm:t>
    </dgm:pt>
    <dgm:pt modelId="{9C2CC06D-1AA8-4F33-8981-A77E8FE1C730}">
      <dgm:prSet phldrT="[Текст]" custT="1"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pPr marL="180000" algn="l"/>
          <a:r>
            <a: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Групповое обсуждение</a:t>
          </a:r>
        </a:p>
      </dgm:t>
    </dgm:pt>
    <dgm:pt modelId="{F610A4F4-AE77-402A-A71F-AED9F0679329}" type="sibTrans" cxnId="{E09D0AE7-E6B6-4954-B051-D9BC3204AF80}">
      <dgm:prSet/>
      <dgm:spPr/>
      <dgm:t>
        <a:bodyPr/>
        <a:lstStyle/>
        <a:p>
          <a:endParaRPr lang="ru-RU"/>
        </a:p>
      </dgm:t>
    </dgm:pt>
    <dgm:pt modelId="{D539FF2E-60F6-47EA-A2AE-BCA91F8E4ADF}" type="parTrans" cxnId="{E09D0AE7-E6B6-4954-B051-D9BC3204AF80}">
      <dgm:prSet/>
      <dgm:spPr/>
      <dgm:t>
        <a:bodyPr/>
        <a:lstStyle/>
        <a:p>
          <a:endParaRPr lang="ru-RU"/>
        </a:p>
      </dgm:t>
    </dgm:pt>
    <dgm:pt modelId="{1C8568DD-51A1-484E-98AE-A88E0D394CB1}">
      <dgm:prSet phldrT="[Текст]" custT="1"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pPr marL="180000" algn="l"/>
          <a:r>
            <a: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Практика конкретной работы</a:t>
          </a:r>
        </a:p>
      </dgm:t>
    </dgm:pt>
    <dgm:pt modelId="{7ACAF2A2-1688-495E-B189-EFC21AD80091}" type="sibTrans" cxnId="{18096016-AF9A-4BD8-A862-188E18396ACE}">
      <dgm:prSet/>
      <dgm:spPr/>
      <dgm:t>
        <a:bodyPr/>
        <a:lstStyle/>
        <a:p>
          <a:endParaRPr lang="ru-RU"/>
        </a:p>
      </dgm:t>
    </dgm:pt>
    <dgm:pt modelId="{BAF1D647-9EED-4F9F-BCD0-8B07BF0484F1}" type="parTrans" cxnId="{18096016-AF9A-4BD8-A862-188E18396ACE}">
      <dgm:prSet/>
      <dgm:spPr/>
      <dgm:t>
        <a:bodyPr/>
        <a:lstStyle/>
        <a:p>
          <a:endParaRPr lang="ru-RU"/>
        </a:p>
      </dgm:t>
    </dgm:pt>
    <dgm:pt modelId="{24D0E872-FB4E-4B79-BF69-3C8BC4CC364E}">
      <dgm:prSet phldrT="[Текст]" custT="1"/>
      <dgm:spPr>
        <a:ln w="19050">
          <a:solidFill>
            <a:schemeClr val="bg1">
              <a:lumMod val="65000"/>
            </a:schemeClr>
          </a:solidFill>
        </a:ln>
      </dgm:spPr>
      <dgm:t>
        <a:bodyPr/>
        <a:lstStyle/>
        <a:p>
          <a:pPr marL="180000" algn="l"/>
          <a:r>
            <a: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Обучение других /</a:t>
          </a:r>
          <a:br>
            <a: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непосредственное применение знаний </a:t>
          </a:r>
        </a:p>
      </dgm:t>
    </dgm:pt>
    <dgm:pt modelId="{373EE4C8-B5FA-4A8E-8AD5-D181216B0A2B}" type="sibTrans" cxnId="{F3BA82F3-2AE7-4B43-9739-A62DD07F138C}">
      <dgm:prSet/>
      <dgm:spPr/>
      <dgm:t>
        <a:bodyPr/>
        <a:lstStyle/>
        <a:p>
          <a:endParaRPr lang="ru-RU"/>
        </a:p>
      </dgm:t>
    </dgm:pt>
    <dgm:pt modelId="{07044101-78CF-4C9B-9B25-28E9A06406F3}" type="parTrans" cxnId="{F3BA82F3-2AE7-4B43-9739-A62DD07F138C}">
      <dgm:prSet/>
      <dgm:spPr/>
      <dgm:t>
        <a:bodyPr/>
        <a:lstStyle/>
        <a:p>
          <a:endParaRPr lang="ru-RU"/>
        </a:p>
      </dgm:t>
    </dgm:pt>
    <dgm:pt modelId="{95372D68-EB61-4160-B5DF-04B75C1E91C6}" type="pres">
      <dgm:prSet presAssocID="{CD0075AC-EC42-4E41-A159-8E7771EE77B7}" presName="compositeShape" presStyleCnt="0">
        <dgm:presLayoutVars>
          <dgm:dir/>
          <dgm:resizeHandles/>
        </dgm:presLayoutVars>
      </dgm:prSet>
      <dgm:spPr/>
    </dgm:pt>
    <dgm:pt modelId="{3CC48E14-BAAA-4B87-A53E-BEFDBE41B4F4}" type="pres">
      <dgm:prSet presAssocID="{CD0075AC-EC42-4E41-A159-8E7771EE77B7}" presName="pyramid" presStyleLbl="node1" presStyleIdx="0" presStyleCnt="1" custScaleX="99485"/>
      <dgm:spPr/>
    </dgm:pt>
    <dgm:pt modelId="{DE4229F2-C87D-4FAD-BF9B-4792E7689448}" type="pres">
      <dgm:prSet presAssocID="{CD0075AC-EC42-4E41-A159-8E7771EE77B7}" presName="theList" presStyleCnt="0"/>
      <dgm:spPr/>
    </dgm:pt>
    <dgm:pt modelId="{CB2CDABE-390E-43EB-9277-73A6BF9810BB}" type="pres">
      <dgm:prSet presAssocID="{2E790F8E-097B-4FE7-B945-B5C10425EB42}" presName="aNode" presStyleLbl="fgAcc1" presStyleIdx="0" presStyleCnt="7" custScaleX="73777" custScaleY="91902" custLinFactY="-35900" custLinFactNeighborX="-12523" custLinFactNeighborY="-100000">
        <dgm:presLayoutVars>
          <dgm:bulletEnabled val="1"/>
        </dgm:presLayoutVars>
      </dgm:prSet>
      <dgm:spPr/>
    </dgm:pt>
    <dgm:pt modelId="{B2948486-0D02-4261-8797-DE9FAD0BE9BB}" type="pres">
      <dgm:prSet presAssocID="{2E790F8E-097B-4FE7-B945-B5C10425EB42}" presName="aSpace" presStyleCnt="0"/>
      <dgm:spPr/>
    </dgm:pt>
    <dgm:pt modelId="{D0639C01-D26D-4BF7-A4BA-194CEA5B7F76}" type="pres">
      <dgm:prSet presAssocID="{F98AB941-F0CA-44F1-B9EE-4B8A3C489A2D}" presName="aNode" presStyleLbl="fgAcc1" presStyleIdx="1" presStyleCnt="7" custScaleX="88053" custScaleY="91902" custLinFactY="-14289" custLinFactNeighborX="-5462" custLinFactNeighborY="-100000">
        <dgm:presLayoutVars>
          <dgm:bulletEnabled val="1"/>
        </dgm:presLayoutVars>
      </dgm:prSet>
      <dgm:spPr/>
    </dgm:pt>
    <dgm:pt modelId="{ACBB075C-6ED7-42D0-AA01-678D187CAFD0}" type="pres">
      <dgm:prSet presAssocID="{F98AB941-F0CA-44F1-B9EE-4B8A3C489A2D}" presName="aSpace" presStyleCnt="0"/>
      <dgm:spPr/>
    </dgm:pt>
    <dgm:pt modelId="{33A925B2-63CD-490D-928A-8F1FF66F787E}" type="pres">
      <dgm:prSet presAssocID="{24023213-1C3F-4B51-BEBB-3889713FE128}" presName="aNode" presStyleLbl="fgAcc1" presStyleIdx="2" presStyleCnt="7" custScaleX="100134" custScaleY="91902" custLinFactNeighborX="656" custLinFactNeighborY="2484">
        <dgm:presLayoutVars>
          <dgm:bulletEnabled val="1"/>
        </dgm:presLayoutVars>
      </dgm:prSet>
      <dgm:spPr/>
    </dgm:pt>
    <dgm:pt modelId="{0F17155A-3532-4DA4-9E7C-2401E9AF050C}" type="pres">
      <dgm:prSet presAssocID="{24023213-1C3F-4B51-BEBB-3889713FE128}" presName="aSpace" presStyleCnt="0"/>
      <dgm:spPr/>
    </dgm:pt>
    <dgm:pt modelId="{3FD148CF-4B67-46A8-A2C1-09C4C8980F98}" type="pres">
      <dgm:prSet presAssocID="{05FD04D8-2CCC-47A0-9876-683D156D95D9}" presName="aNode" presStyleLbl="fgAcc1" presStyleIdx="3" presStyleCnt="7" custScaleX="134023" custScaleY="91902" custLinFactY="9094" custLinFactNeighborX="17601" custLinFactNeighborY="100000">
        <dgm:presLayoutVars>
          <dgm:bulletEnabled val="1"/>
        </dgm:presLayoutVars>
      </dgm:prSet>
      <dgm:spPr/>
    </dgm:pt>
    <dgm:pt modelId="{9A02A928-3AE2-40A1-935B-CDD5FD503857}" type="pres">
      <dgm:prSet presAssocID="{05FD04D8-2CCC-47A0-9876-683D156D95D9}" presName="aSpace" presStyleCnt="0"/>
      <dgm:spPr/>
    </dgm:pt>
    <dgm:pt modelId="{1580D615-192D-46FE-B5CC-361D71171679}" type="pres">
      <dgm:prSet presAssocID="{9C2CC06D-1AA8-4F33-8981-A77E8FE1C730}" presName="aNode" presStyleLbl="fgAcc1" presStyleIdx="4" presStyleCnt="7" custScaleX="148457" custScaleY="91902" custLinFactY="24900" custLinFactNeighborX="24661" custLinFactNeighborY="100000">
        <dgm:presLayoutVars>
          <dgm:bulletEnabled val="1"/>
        </dgm:presLayoutVars>
      </dgm:prSet>
      <dgm:spPr/>
    </dgm:pt>
    <dgm:pt modelId="{2A608BE0-4702-44AB-8B8F-B14D05CA765D}" type="pres">
      <dgm:prSet presAssocID="{9C2CC06D-1AA8-4F33-8981-A77E8FE1C730}" presName="aSpace" presStyleCnt="0"/>
      <dgm:spPr/>
    </dgm:pt>
    <dgm:pt modelId="{B5E813B4-E0C6-47FE-BE31-3D79BDFE9BC0}" type="pres">
      <dgm:prSet presAssocID="{1C8568DD-51A1-484E-98AE-A88E0D394CB1}" presName="aNode" presStyleLbl="fgAcc1" presStyleIdx="5" presStyleCnt="7" custScaleX="166970" custScaleY="91902" custLinFactY="51476" custLinFactNeighborX="33603" custLinFactNeighborY="100000">
        <dgm:presLayoutVars>
          <dgm:bulletEnabled val="1"/>
        </dgm:presLayoutVars>
      </dgm:prSet>
      <dgm:spPr/>
    </dgm:pt>
    <dgm:pt modelId="{2736D14D-E483-443D-A1ED-DE4A56CBB25F}" type="pres">
      <dgm:prSet presAssocID="{1C8568DD-51A1-484E-98AE-A88E0D394CB1}" presName="aSpace" presStyleCnt="0"/>
      <dgm:spPr/>
    </dgm:pt>
    <dgm:pt modelId="{A4AB00D6-F9F5-4FC0-81E1-3A43AAAC007E}" type="pres">
      <dgm:prSet presAssocID="{24D0E872-FB4E-4B79-BF69-3C8BC4CC364E}" presName="aNode" presStyleLbl="fgAcc1" presStyleIdx="6" presStyleCnt="7" custScaleX="183914" custScaleY="144062" custLinFactY="64500" custLinFactNeighborX="42076" custLinFactNeighborY="100000">
        <dgm:presLayoutVars>
          <dgm:bulletEnabled val="1"/>
        </dgm:presLayoutVars>
      </dgm:prSet>
      <dgm:spPr/>
    </dgm:pt>
    <dgm:pt modelId="{4413113D-E2BA-47D5-8D6C-CF829334FAAF}" type="pres">
      <dgm:prSet presAssocID="{24D0E872-FB4E-4B79-BF69-3C8BC4CC364E}" presName="aSpace" presStyleCnt="0"/>
      <dgm:spPr/>
    </dgm:pt>
  </dgm:ptLst>
  <dgm:cxnLst>
    <dgm:cxn modelId="{18096016-AF9A-4BD8-A862-188E18396ACE}" srcId="{CD0075AC-EC42-4E41-A159-8E7771EE77B7}" destId="{1C8568DD-51A1-484E-98AE-A88E0D394CB1}" srcOrd="5" destOrd="0" parTransId="{BAF1D647-9EED-4F9F-BCD0-8B07BF0484F1}" sibTransId="{7ACAF2A2-1688-495E-B189-EFC21AD80091}"/>
    <dgm:cxn modelId="{E98C0C1B-16B4-46AE-AFDD-576FCD1E0490}" srcId="{2E790F8E-097B-4FE7-B945-B5C10425EB42}" destId="{8985D098-12C9-4D84-A89C-624236E7614D}" srcOrd="1" destOrd="0" parTransId="{CCBC6EB8-08E7-42DB-B30B-4B947A1833B5}" sibTransId="{D0BC718B-BF54-49DD-86FE-92F80B6B234A}"/>
    <dgm:cxn modelId="{4D70CA1B-143B-4B25-9E23-41FD0C148742}" type="presOf" srcId="{24023213-1C3F-4B51-BEBB-3889713FE128}" destId="{33A925B2-63CD-490D-928A-8F1FF66F787E}" srcOrd="0" destOrd="0" presId="urn:microsoft.com/office/officeart/2005/8/layout/pyramid2"/>
    <dgm:cxn modelId="{9AB52D5B-B9E3-472A-8633-213A4AFD89D4}" type="presOf" srcId="{F98AB941-F0CA-44F1-B9EE-4B8A3C489A2D}" destId="{D0639C01-D26D-4BF7-A4BA-194CEA5B7F76}" srcOrd="0" destOrd="0" presId="urn:microsoft.com/office/officeart/2005/8/layout/pyramid2"/>
    <dgm:cxn modelId="{C147365F-93CE-4019-B209-76AB8DDE1F1F}" type="presOf" srcId="{9C2CC06D-1AA8-4F33-8981-A77E8FE1C730}" destId="{1580D615-192D-46FE-B5CC-361D71171679}" srcOrd="0" destOrd="0" presId="urn:microsoft.com/office/officeart/2005/8/layout/pyramid2"/>
    <dgm:cxn modelId="{BFC90C46-542F-4A01-B339-B44B3E2AF39A}" type="presOf" srcId="{6CC9BC2F-2D28-4F16-97E7-966002AD7459}" destId="{CB2CDABE-390E-43EB-9277-73A6BF9810BB}" srcOrd="0" destOrd="1" presId="urn:microsoft.com/office/officeart/2005/8/layout/pyramid2"/>
    <dgm:cxn modelId="{8118D16A-7C1B-4038-A9F1-908C53EB52E7}" srcId="{CD0075AC-EC42-4E41-A159-8E7771EE77B7}" destId="{05FD04D8-2CCC-47A0-9876-683D156D95D9}" srcOrd="3" destOrd="0" parTransId="{C878064F-1AD8-4566-9A1D-688C463BBB21}" sibTransId="{A723172F-D143-4BEC-BB68-3D2BB8CE0473}"/>
    <dgm:cxn modelId="{72C64784-731C-44C2-8D33-48CB6B493CF0}" type="presOf" srcId="{1C8568DD-51A1-484E-98AE-A88E0D394CB1}" destId="{B5E813B4-E0C6-47FE-BE31-3D79BDFE9BC0}" srcOrd="0" destOrd="0" presId="urn:microsoft.com/office/officeart/2005/8/layout/pyramid2"/>
    <dgm:cxn modelId="{B0E16390-2BDA-466A-B88A-D14754462430}" srcId="{2E790F8E-097B-4FE7-B945-B5C10425EB42}" destId="{6CC9BC2F-2D28-4F16-97E7-966002AD7459}" srcOrd="0" destOrd="0" parTransId="{4D01E9B6-0706-4995-96C0-6873D7664125}" sibTransId="{D9BC0927-ECEC-4574-8D00-0936EA5732E6}"/>
    <dgm:cxn modelId="{0C190D94-A4F8-46B8-B61B-4484A0065E1B}" srcId="{CD0075AC-EC42-4E41-A159-8E7771EE77B7}" destId="{F98AB941-F0CA-44F1-B9EE-4B8A3C489A2D}" srcOrd="1" destOrd="0" parTransId="{A42DBE08-BA63-424B-9FB9-CCEE55125DB4}" sibTransId="{986F1F4D-F635-456C-9969-BCFBD77AEFA2}"/>
    <dgm:cxn modelId="{40CC7A98-C94E-4844-94BF-3ADB47C70DB1}" type="presOf" srcId="{CD0075AC-EC42-4E41-A159-8E7771EE77B7}" destId="{95372D68-EB61-4160-B5DF-04B75C1E91C6}" srcOrd="0" destOrd="0" presId="urn:microsoft.com/office/officeart/2005/8/layout/pyramid2"/>
    <dgm:cxn modelId="{0C77D3AF-4DAF-4648-8A9F-3635DC47D02F}" type="presOf" srcId="{8985D098-12C9-4D84-A89C-624236E7614D}" destId="{CB2CDABE-390E-43EB-9277-73A6BF9810BB}" srcOrd="0" destOrd="2" presId="urn:microsoft.com/office/officeart/2005/8/layout/pyramid2"/>
    <dgm:cxn modelId="{3BD673BA-DEFB-4761-B49D-A658B61E6E6F}" srcId="{CD0075AC-EC42-4E41-A159-8E7771EE77B7}" destId="{24023213-1C3F-4B51-BEBB-3889713FE128}" srcOrd="2" destOrd="0" parTransId="{D449E17C-C439-45D0-960F-40B38EBFC990}" sibTransId="{DA051C80-FBD4-4CED-92A6-6C1DD2A05F15}"/>
    <dgm:cxn modelId="{24E116D6-8080-4A7C-B99B-5C8B00FAA3C5}" type="presOf" srcId="{24D0E872-FB4E-4B79-BF69-3C8BC4CC364E}" destId="{A4AB00D6-F9F5-4FC0-81E1-3A43AAAC007E}" srcOrd="0" destOrd="0" presId="urn:microsoft.com/office/officeart/2005/8/layout/pyramid2"/>
    <dgm:cxn modelId="{9C06CFD7-80EA-4E67-9567-1B1D4D1420E7}" srcId="{CD0075AC-EC42-4E41-A159-8E7771EE77B7}" destId="{2E790F8E-097B-4FE7-B945-B5C10425EB42}" srcOrd="0" destOrd="0" parTransId="{FA1D83AD-A7BD-4292-9FD0-19F2ADE4F959}" sibTransId="{D35224A7-7978-43D8-96A7-771F7D1A3EA6}"/>
    <dgm:cxn modelId="{E09D0AE7-E6B6-4954-B051-D9BC3204AF80}" srcId="{CD0075AC-EC42-4E41-A159-8E7771EE77B7}" destId="{9C2CC06D-1AA8-4F33-8981-A77E8FE1C730}" srcOrd="4" destOrd="0" parTransId="{D539FF2E-60F6-47EA-A2AE-BCA91F8E4ADF}" sibTransId="{F610A4F4-AE77-402A-A71F-AED9F0679329}"/>
    <dgm:cxn modelId="{CC7F96EF-0385-433D-AE4A-C862A78F0DFE}" type="presOf" srcId="{2E790F8E-097B-4FE7-B945-B5C10425EB42}" destId="{CB2CDABE-390E-43EB-9277-73A6BF9810BB}" srcOrd="0" destOrd="0" presId="urn:microsoft.com/office/officeart/2005/8/layout/pyramid2"/>
    <dgm:cxn modelId="{F3BA82F3-2AE7-4B43-9739-A62DD07F138C}" srcId="{CD0075AC-EC42-4E41-A159-8E7771EE77B7}" destId="{24D0E872-FB4E-4B79-BF69-3C8BC4CC364E}" srcOrd="6" destOrd="0" parTransId="{07044101-78CF-4C9B-9B25-28E9A06406F3}" sibTransId="{373EE4C8-B5FA-4A8E-8AD5-D181216B0A2B}"/>
    <dgm:cxn modelId="{8FB2DBFF-1E56-49C6-8346-0967C6A22F9E}" type="presOf" srcId="{05FD04D8-2CCC-47A0-9876-683D156D95D9}" destId="{3FD148CF-4B67-46A8-A2C1-09C4C8980F98}" srcOrd="0" destOrd="0" presId="urn:microsoft.com/office/officeart/2005/8/layout/pyramid2"/>
    <dgm:cxn modelId="{EE060D31-D1B3-4E95-A686-DABA874702E6}" type="presParOf" srcId="{95372D68-EB61-4160-B5DF-04B75C1E91C6}" destId="{3CC48E14-BAAA-4B87-A53E-BEFDBE41B4F4}" srcOrd="0" destOrd="0" presId="urn:microsoft.com/office/officeart/2005/8/layout/pyramid2"/>
    <dgm:cxn modelId="{01F16996-149B-4502-BA77-334876DE37B9}" type="presParOf" srcId="{95372D68-EB61-4160-B5DF-04B75C1E91C6}" destId="{DE4229F2-C87D-4FAD-BF9B-4792E7689448}" srcOrd="1" destOrd="0" presId="urn:microsoft.com/office/officeart/2005/8/layout/pyramid2"/>
    <dgm:cxn modelId="{8C336571-C1EB-42A9-80F9-1145223377FE}" type="presParOf" srcId="{DE4229F2-C87D-4FAD-BF9B-4792E7689448}" destId="{CB2CDABE-390E-43EB-9277-73A6BF9810BB}" srcOrd="0" destOrd="0" presId="urn:microsoft.com/office/officeart/2005/8/layout/pyramid2"/>
    <dgm:cxn modelId="{50627A9E-7611-4E93-8229-E5540F104405}" type="presParOf" srcId="{DE4229F2-C87D-4FAD-BF9B-4792E7689448}" destId="{B2948486-0D02-4261-8797-DE9FAD0BE9BB}" srcOrd="1" destOrd="0" presId="urn:microsoft.com/office/officeart/2005/8/layout/pyramid2"/>
    <dgm:cxn modelId="{652C2016-F7BD-44DC-B78C-EAD52DD35A6C}" type="presParOf" srcId="{DE4229F2-C87D-4FAD-BF9B-4792E7689448}" destId="{D0639C01-D26D-4BF7-A4BA-194CEA5B7F76}" srcOrd="2" destOrd="0" presId="urn:microsoft.com/office/officeart/2005/8/layout/pyramid2"/>
    <dgm:cxn modelId="{D1D81E10-386D-478A-A42E-2E08C8C4F642}" type="presParOf" srcId="{DE4229F2-C87D-4FAD-BF9B-4792E7689448}" destId="{ACBB075C-6ED7-42D0-AA01-678D187CAFD0}" srcOrd="3" destOrd="0" presId="urn:microsoft.com/office/officeart/2005/8/layout/pyramid2"/>
    <dgm:cxn modelId="{30929D1A-046D-48F4-B520-4F52AA15F898}" type="presParOf" srcId="{DE4229F2-C87D-4FAD-BF9B-4792E7689448}" destId="{33A925B2-63CD-490D-928A-8F1FF66F787E}" srcOrd="4" destOrd="0" presId="urn:microsoft.com/office/officeart/2005/8/layout/pyramid2"/>
    <dgm:cxn modelId="{8BC66219-B991-4D27-9247-A01BB67492EE}" type="presParOf" srcId="{DE4229F2-C87D-4FAD-BF9B-4792E7689448}" destId="{0F17155A-3532-4DA4-9E7C-2401E9AF050C}" srcOrd="5" destOrd="0" presId="urn:microsoft.com/office/officeart/2005/8/layout/pyramid2"/>
    <dgm:cxn modelId="{5B13241A-DEB3-4504-9B0A-462F8A4C521F}" type="presParOf" srcId="{DE4229F2-C87D-4FAD-BF9B-4792E7689448}" destId="{3FD148CF-4B67-46A8-A2C1-09C4C8980F98}" srcOrd="6" destOrd="0" presId="urn:microsoft.com/office/officeart/2005/8/layout/pyramid2"/>
    <dgm:cxn modelId="{DCC858E0-F0CD-4E6C-A449-570B4919B3C4}" type="presParOf" srcId="{DE4229F2-C87D-4FAD-BF9B-4792E7689448}" destId="{9A02A928-3AE2-40A1-935B-CDD5FD503857}" srcOrd="7" destOrd="0" presId="urn:microsoft.com/office/officeart/2005/8/layout/pyramid2"/>
    <dgm:cxn modelId="{2D383D0D-3236-45D9-BF9F-D31CE51D4E86}" type="presParOf" srcId="{DE4229F2-C87D-4FAD-BF9B-4792E7689448}" destId="{1580D615-192D-46FE-B5CC-361D71171679}" srcOrd="8" destOrd="0" presId="urn:microsoft.com/office/officeart/2005/8/layout/pyramid2"/>
    <dgm:cxn modelId="{9F4B4B81-558C-4272-B435-CE6E09E2C18C}" type="presParOf" srcId="{DE4229F2-C87D-4FAD-BF9B-4792E7689448}" destId="{2A608BE0-4702-44AB-8B8F-B14D05CA765D}" srcOrd="9" destOrd="0" presId="urn:microsoft.com/office/officeart/2005/8/layout/pyramid2"/>
    <dgm:cxn modelId="{7EDB905A-4B28-429A-8A70-955137E0EE64}" type="presParOf" srcId="{DE4229F2-C87D-4FAD-BF9B-4792E7689448}" destId="{B5E813B4-E0C6-47FE-BE31-3D79BDFE9BC0}" srcOrd="10" destOrd="0" presId="urn:microsoft.com/office/officeart/2005/8/layout/pyramid2"/>
    <dgm:cxn modelId="{B4316B3F-93C0-483D-AA6D-DA24F1A33450}" type="presParOf" srcId="{DE4229F2-C87D-4FAD-BF9B-4792E7689448}" destId="{2736D14D-E483-443D-A1ED-DE4A56CBB25F}" srcOrd="11" destOrd="0" presId="urn:microsoft.com/office/officeart/2005/8/layout/pyramid2"/>
    <dgm:cxn modelId="{636BBD4A-8AE2-42FE-9845-8AE39764AE5A}" type="presParOf" srcId="{DE4229F2-C87D-4FAD-BF9B-4792E7689448}" destId="{A4AB00D6-F9F5-4FC0-81E1-3A43AAAC007E}" srcOrd="12" destOrd="0" presId="urn:microsoft.com/office/officeart/2005/8/layout/pyramid2"/>
    <dgm:cxn modelId="{04A0573E-2B47-4685-BEEB-B7267EAC58C6}" type="presParOf" srcId="{DE4229F2-C87D-4FAD-BF9B-4792E7689448}" destId="{4413113D-E2BA-47D5-8D6C-CF829334FAAF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48E14-BAAA-4B87-A53E-BEFDBE41B4F4}">
      <dsp:nvSpPr>
        <dsp:cNvPr id="0" name=""/>
        <dsp:cNvSpPr/>
      </dsp:nvSpPr>
      <dsp:spPr>
        <a:xfrm>
          <a:off x="1899745" y="0"/>
          <a:ext cx="4247785" cy="426977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CDABE-390E-43EB-9277-73A6BF9810BB}">
      <dsp:nvSpPr>
        <dsp:cNvPr id="0" name=""/>
        <dsp:cNvSpPr/>
      </dsp:nvSpPr>
      <dsp:spPr>
        <a:xfrm>
          <a:off x="4039970" y="216316"/>
          <a:ext cx="2047572" cy="4008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Лекция</a:t>
          </a:r>
        </a:p>
        <a:p>
          <a:pPr marL="180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80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059537" y="235883"/>
        <a:ext cx="2008438" cy="361697"/>
      </dsp:txXfrm>
    </dsp:sp>
    <dsp:sp modelId="{D0639C01-D26D-4BF7-A4BA-194CEA5B7F76}">
      <dsp:nvSpPr>
        <dsp:cNvPr id="0" name=""/>
        <dsp:cNvSpPr/>
      </dsp:nvSpPr>
      <dsp:spPr>
        <a:xfrm>
          <a:off x="4037833" y="765923"/>
          <a:ext cx="2443782" cy="4008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Чтение</a:t>
          </a:r>
        </a:p>
      </dsp:txBody>
      <dsp:txXfrm>
        <a:off x="4057400" y="785490"/>
        <a:ext cx="2404648" cy="361697"/>
      </dsp:txXfrm>
    </dsp:sp>
    <dsp:sp modelId="{33A925B2-63CD-490D-928A-8F1FF66F787E}">
      <dsp:nvSpPr>
        <dsp:cNvPr id="0" name=""/>
        <dsp:cNvSpPr/>
      </dsp:nvSpPr>
      <dsp:spPr>
        <a:xfrm>
          <a:off x="4039984" y="1339468"/>
          <a:ext cx="2779072" cy="4008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Аудиовизуализация</a:t>
          </a:r>
          <a:endParaRPr lang="ru-RU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059551" y="1359035"/>
        <a:ext cx="2739938" cy="361697"/>
      </dsp:txXfrm>
    </dsp:sp>
    <dsp:sp modelId="{3FD148CF-4B67-46A8-A2C1-09C4C8980F98}">
      <dsp:nvSpPr>
        <dsp:cNvPr id="0" name=""/>
        <dsp:cNvSpPr/>
      </dsp:nvSpPr>
      <dsp:spPr>
        <a:xfrm>
          <a:off x="4039998" y="1887646"/>
          <a:ext cx="3719612" cy="4008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Демонстрация</a:t>
          </a:r>
        </a:p>
      </dsp:txBody>
      <dsp:txXfrm>
        <a:off x="4059565" y="1907213"/>
        <a:ext cx="3680478" cy="361697"/>
      </dsp:txXfrm>
    </dsp:sp>
    <dsp:sp modelId="{1580D615-192D-46FE-B5CC-361D71171679}">
      <dsp:nvSpPr>
        <dsp:cNvPr id="0" name=""/>
        <dsp:cNvSpPr/>
      </dsp:nvSpPr>
      <dsp:spPr>
        <a:xfrm>
          <a:off x="4035641" y="2411934"/>
          <a:ext cx="4120206" cy="4008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Групповое обсуждение</a:t>
          </a:r>
        </a:p>
      </dsp:txBody>
      <dsp:txXfrm>
        <a:off x="4055208" y="2431501"/>
        <a:ext cx="4081072" cy="361697"/>
      </dsp:txXfrm>
    </dsp:sp>
    <dsp:sp modelId="{B5E813B4-E0C6-47FE-BE31-3D79BDFE9BC0}">
      <dsp:nvSpPr>
        <dsp:cNvPr id="0" name=""/>
        <dsp:cNvSpPr/>
      </dsp:nvSpPr>
      <dsp:spPr>
        <a:xfrm>
          <a:off x="4026912" y="2983196"/>
          <a:ext cx="4634008" cy="4008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Практика конкретной работы</a:t>
          </a:r>
        </a:p>
      </dsp:txBody>
      <dsp:txXfrm>
        <a:off x="4046479" y="3002763"/>
        <a:ext cx="4594874" cy="361697"/>
      </dsp:txXfrm>
    </dsp:sp>
    <dsp:sp modelId="{A4AB00D6-F9F5-4FC0-81E1-3A43AAAC007E}">
      <dsp:nvSpPr>
        <dsp:cNvPr id="0" name=""/>
        <dsp:cNvSpPr/>
      </dsp:nvSpPr>
      <dsp:spPr>
        <a:xfrm>
          <a:off x="4026940" y="3495351"/>
          <a:ext cx="5104264" cy="628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Обучение других /</a:t>
          </a:r>
          <a:br>
            <a:rPr lang="ru-RU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ru-RU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непосредственное применение знаний </a:t>
          </a:r>
        </a:p>
      </dsp:txBody>
      <dsp:txXfrm>
        <a:off x="4057612" y="3526023"/>
        <a:ext cx="5042920" cy="566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CBDB-337F-4DDE-9263-9ED6CB65096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E42EC-ED87-4FD4-9CDA-4D20138F3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2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E42EC-ED87-4FD4-9CDA-4D20138F3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5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E42EC-ED87-4FD4-9CDA-4D20138F321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26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E42EC-ED87-4FD4-9CDA-4D20138F321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13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E42EC-ED87-4FD4-9CDA-4D20138F321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0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E42EC-ED87-4FD4-9CDA-4D20138F321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09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E42EC-ED87-4FD4-9CDA-4D20138F321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8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E42EC-ED87-4FD4-9CDA-4D20138F321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E42EC-ED87-4FD4-9CDA-4D20138F32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7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E42EC-ED87-4FD4-9CDA-4D20138F32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9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E42EC-ED87-4FD4-9CDA-4D20138F32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3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E42EC-ED87-4FD4-9CDA-4D20138F32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56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E42EC-ED87-4FD4-9CDA-4D20138F32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005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E42EC-ED87-4FD4-9CDA-4D20138F32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75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E42EC-ED87-4FD4-9CDA-4D20138F321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21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E42EC-ED87-4FD4-9CDA-4D20138F321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B13C7-6D67-430B-A5BB-6619287C734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2350-E26A-4992-A218-95E9348F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6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B13C7-6D67-430B-A5BB-6619287C734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2350-E26A-4992-A218-95E9348F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6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B13C7-6D67-430B-A5BB-6619287C734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2350-E26A-4992-A218-95E9348F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B13C7-6D67-430B-A5BB-6619287C734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2350-E26A-4992-A218-95E9348F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68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4281B-6D5D-4E36-B152-EF87F0557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B269A2-28F2-451C-BCBB-AF6E3500F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16C1A6-A278-46A4-A0CE-BD0AF8BE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A87B-199E-4934-A5F5-CED8098DBFB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4FC5A-2E2E-4445-890B-ADC524C0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CE558-BA31-4459-AA75-6F95CD87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14F3-9F83-43AC-B386-E6CB6F56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2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0030-39EC-4E4B-8A45-0F7A7A9A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A660F-2800-4BB1-9C4A-B58EA93C9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B90A13-5E3D-4829-BA9C-03B3DBED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A87B-199E-4934-A5F5-CED8098DBFB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C7223-6645-4877-8D20-DE9523FDB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4A3609-C64F-4220-B1AB-5179D307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14F3-9F83-43AC-B386-E6CB6F56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5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55D7D-8ADB-47DD-9D5D-23F1F552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0DD8CC-667F-4A8A-A448-4513B601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5F0A-591F-4B51-B77D-E04B6C56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A87B-199E-4934-A5F5-CED8098DBFB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DAA96-F67F-4291-8825-EA7FBF74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093E4A-3594-4C64-B109-40BD1825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14F3-9F83-43AC-B386-E6CB6F56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72C2E-DC78-4139-9BDB-9BA4AA89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BDB176-6946-4FEA-A74F-331AF402A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DF3A02-C279-41C9-BEEA-E1CB496FA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84A689-AF4D-44C1-82CF-7057F243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A87B-199E-4934-A5F5-CED8098DBFB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901656-28B0-4EEC-9048-D4E1572C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511323-6AC1-4275-A37E-27E254D5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14F3-9F83-43AC-B386-E6CB6F56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01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C147D-5DE3-42F1-8743-BE06C3E39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2231BE-AB05-41AD-9EFB-012075B35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F4BDD7-80AE-4AB2-8BB3-2EED5D00E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E69CB1-6826-46CB-8CCD-7E0AF8904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C42B78-1F34-4DE0-B7C5-6AD046DD8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1F60D2-D8DF-40D3-BB61-01DD4EE5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A87B-199E-4934-A5F5-CED8098DBFB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474070-89E2-40E3-98F5-623B503C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52EA5E-EC47-42FF-9930-046BF256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14F3-9F83-43AC-B386-E6CB6F56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10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3A433-7824-4B9D-96A4-A23CA38B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9B6221-9881-4F50-A9B1-A4834C28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A87B-199E-4934-A5F5-CED8098DBFB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15C7C8-1101-41C6-A933-0523DF2B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9A47FC-ECF2-45F3-92A6-DFB6965C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14F3-9F83-43AC-B386-E6CB6F56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30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3DC82E-840D-4FFC-AF15-39D5916A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A87B-199E-4934-A5F5-CED8098DBFB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A1FA47-118C-4CDD-B3F1-ACA051DC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03A96D-90DA-4389-808F-FEBDFF7B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14F3-9F83-43AC-B386-E6CB6F56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26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B13C7-6D67-430B-A5BB-6619287C734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2350-E26A-4992-A218-95E9348F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14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C8BE8-DCA3-4552-A6C5-A478C0A1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5D13FE-EFB1-4C48-BE76-A0CAB87F3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CBC638-92DC-4F0A-990B-5371C4120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AD96E-FC17-48B5-A43F-04C8A154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A87B-199E-4934-A5F5-CED8098DBFB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C467B-258D-4783-A05E-1360F15E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94B68B-1EF0-4F3E-89EC-3D5B0B48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14F3-9F83-43AC-B386-E6CB6F56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2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E0D4A-D493-4BF7-83B3-4BBB1AF1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819E1-08E2-4FFE-9A34-F445688C0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E4AB37-AEA9-4F35-9407-14DC1D6E7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E4099-5434-4260-B2AF-BA1F382E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A87B-199E-4934-A5F5-CED8098DBFB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F56D11-AC82-4E21-A2A4-89D6EC3D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7B39B5-7917-41E5-80D9-A00F6209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14F3-9F83-43AC-B386-E6CB6F56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43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1D704-279B-4EBE-834E-52D151CB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533E97-03C0-486E-89BC-51874FEF1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97F134-1A8F-4091-B452-ADAEDA9C4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A87B-199E-4934-A5F5-CED8098DBFB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279AF1-C195-4D9A-8983-25CE8899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6186B-6851-46AE-94CD-4DDE6C6A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14F3-9F83-43AC-B386-E6CB6F56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17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32AC3F-C8F0-48C2-ABC1-D743C2DB9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7EE5A5-AB82-4DB3-B650-CEB2D0494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C76DE-B401-477C-8FE9-2C55C413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A87B-199E-4934-A5F5-CED8098DBFB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15042-3261-4C19-B171-9BAE5D8A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8A8B80-C2C5-4E5E-B069-BA8208DE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14F3-9F83-43AC-B386-E6CB6F56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4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694A5-7F94-4217-8A53-176AD08A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5629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B13C7-6D67-430B-A5BB-6619287C734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2350-E26A-4992-A218-95E9348F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8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B13C7-6D67-430B-A5BB-6619287C734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2350-E26A-4992-A218-95E9348F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2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B13C7-6D67-430B-A5BB-6619287C734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2350-E26A-4992-A218-95E9348F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8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B13C7-6D67-430B-A5BB-6619287C734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2350-E26A-4992-A218-95E9348F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8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B13C7-6D67-430B-A5BB-6619287C734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2350-E26A-4992-A218-95E9348F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8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B13C7-6D67-430B-A5BB-6619287C734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D2350-E26A-4992-A218-95E9348F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494" y="247650"/>
            <a:ext cx="10189305" cy="691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7EFBFA3-BB8B-4CB5-BB87-202877D07DBE}"/>
              </a:ext>
            </a:extLst>
          </p:cNvPr>
          <p:cNvGrpSpPr/>
          <p:nvPr userDrawn="1"/>
        </p:nvGrpSpPr>
        <p:grpSpPr>
          <a:xfrm flipH="1">
            <a:off x="8083773" y="5504877"/>
            <a:ext cx="4108227" cy="1444651"/>
            <a:chOff x="-125731" y="0"/>
            <a:chExt cx="4108227" cy="1444651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7E5D96A9-A5F0-457F-A8F1-910C40AA41BD}"/>
                </a:ext>
              </a:extLst>
            </p:cNvPr>
            <p:cNvCxnSpPr>
              <a:cxnSpLocks/>
            </p:cNvCxnSpPr>
            <p:nvPr/>
          </p:nvCxnSpPr>
          <p:spPr>
            <a:xfrm>
              <a:off x="-125731" y="939421"/>
              <a:ext cx="4108227" cy="0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4612812-C93B-4C24-ADBB-17877368E5F7}"/>
                </a:ext>
              </a:extLst>
            </p:cNvPr>
            <p:cNvCxnSpPr>
              <a:cxnSpLocks/>
            </p:cNvCxnSpPr>
            <p:nvPr/>
          </p:nvCxnSpPr>
          <p:spPr>
            <a:xfrm>
              <a:off x="257175" y="0"/>
              <a:ext cx="0" cy="1444651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57F5439-E175-4B3B-B2F7-3ECA5D0EA69E}"/>
              </a:ext>
            </a:extLst>
          </p:cNvPr>
          <p:cNvSpPr txBox="1"/>
          <p:nvPr userDrawn="1"/>
        </p:nvSpPr>
        <p:spPr>
          <a:xfrm>
            <a:off x="9058464" y="6478619"/>
            <a:ext cx="262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kern="12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EDU.AUTO3N.RU</a:t>
            </a:r>
            <a:endParaRPr lang="ru-RU" sz="1800" kern="1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F0F224D-652C-43F1-A27E-411A4481D38B}"/>
              </a:ext>
            </a:extLst>
          </p:cNvPr>
          <p:cNvGrpSpPr/>
          <p:nvPr userDrawn="1"/>
        </p:nvGrpSpPr>
        <p:grpSpPr>
          <a:xfrm>
            <a:off x="-1" y="0"/>
            <a:ext cx="10264140" cy="2476492"/>
            <a:chOff x="-1" y="0"/>
            <a:chExt cx="8597867" cy="2074460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48DC022D-EDD0-4A97-9FC3-CFC4EA6083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4481"/>
              <a:ext cx="2537232" cy="0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49206E2A-E8CF-4ABD-B11F-FFE5DD24A159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787021"/>
              <a:ext cx="8597867" cy="0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E4BAD3C8-01D3-43AC-825E-86D9F7DF74BF}"/>
                </a:ext>
              </a:extLst>
            </p:cNvPr>
            <p:cNvCxnSpPr/>
            <p:nvPr/>
          </p:nvCxnSpPr>
          <p:spPr>
            <a:xfrm>
              <a:off x="191069" y="0"/>
              <a:ext cx="0" cy="2074460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CD945694-230D-45D7-B3B0-33B508F5081A}"/>
                </a:ext>
              </a:extLst>
            </p:cNvPr>
            <p:cNvCxnSpPr>
              <a:cxnSpLocks/>
            </p:cNvCxnSpPr>
            <p:nvPr/>
          </p:nvCxnSpPr>
          <p:spPr>
            <a:xfrm>
              <a:off x="780197" y="0"/>
              <a:ext cx="0" cy="1041816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F1A449B-1A5D-4E17-9A0E-2A136CBDB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" r="280"/>
            <a:stretch/>
          </p:blipFill>
          <p:spPr>
            <a:xfrm>
              <a:off x="148612" y="152290"/>
              <a:ext cx="678228" cy="682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987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kern="1200" dirty="0">
          <a:solidFill>
            <a:srgbClr val="ED7D3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7D3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7D3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7D3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7D3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7D3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7B41A-6ED7-425B-A1F9-53C9076C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75EBA7-492D-4553-8DC5-C2FFDD6C8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931AA-7614-4F7C-B891-76B562F75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CA87B-199E-4934-A5F5-CED8098DBFB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72B26-DFF7-421E-B633-B106BB590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DB905-4803-470F-9742-F0564A061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C14F3-9F83-43AC-B386-E6CB6F56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976019"/>
            <a:ext cx="12192000" cy="17716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Обучение розницы:</a:t>
            </a:r>
            <a:br>
              <a:rPr lang="ru-RU" sz="36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методы оптимизации затрат на обучение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F483A65-0410-46F1-B8C0-D08374BDC494}"/>
              </a:ext>
            </a:extLst>
          </p:cNvPr>
          <p:cNvGrpSpPr/>
          <p:nvPr/>
        </p:nvGrpSpPr>
        <p:grpSpPr>
          <a:xfrm flipH="1">
            <a:off x="8209503" y="5504877"/>
            <a:ext cx="3982498" cy="1444651"/>
            <a:chOff x="-2" y="0"/>
            <a:chExt cx="3982498" cy="1444651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9123F6C-6DD3-499C-8B16-703B766B8263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939421"/>
              <a:ext cx="3982498" cy="0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71470CB-03C1-4729-A864-CDA979ADCBAE}"/>
                </a:ext>
              </a:extLst>
            </p:cNvPr>
            <p:cNvCxnSpPr>
              <a:cxnSpLocks/>
            </p:cNvCxnSpPr>
            <p:nvPr/>
          </p:nvCxnSpPr>
          <p:spPr>
            <a:xfrm>
              <a:off x="257175" y="0"/>
              <a:ext cx="0" cy="1444651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C7FA656-6A44-46E2-B67F-793D6F1FA71F}"/>
              </a:ext>
            </a:extLst>
          </p:cNvPr>
          <p:cNvSpPr txBox="1"/>
          <p:nvPr/>
        </p:nvSpPr>
        <p:spPr>
          <a:xfrm>
            <a:off x="9184194" y="6478619"/>
            <a:ext cx="262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kern="12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EDU.AUTO3N.RU</a:t>
            </a:r>
            <a:endParaRPr lang="ru-RU" sz="1800" kern="1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E507C4-8C03-4B5C-A803-BB101AA4DD73}"/>
              </a:ext>
            </a:extLst>
          </p:cNvPr>
          <p:cNvSpPr txBox="1"/>
          <p:nvPr/>
        </p:nvSpPr>
        <p:spPr>
          <a:xfrm>
            <a:off x="-1" y="4249495"/>
            <a:ext cx="12191996" cy="111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Спикер: Панова Мария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Руководитель учебного центра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385D0B0-2DC2-4498-A3AB-E7BB59F3A9D8}"/>
              </a:ext>
            </a:extLst>
          </p:cNvPr>
          <p:cNvGrpSpPr/>
          <p:nvPr/>
        </p:nvGrpSpPr>
        <p:grpSpPr>
          <a:xfrm>
            <a:off x="-1" y="0"/>
            <a:ext cx="4435691" cy="2476492"/>
            <a:chOff x="-1" y="0"/>
            <a:chExt cx="3715604" cy="2074460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EA83F2EF-8789-450F-B83F-6F42E08415A3}"/>
                </a:ext>
              </a:extLst>
            </p:cNvPr>
            <p:cNvCxnSpPr/>
            <p:nvPr/>
          </p:nvCxnSpPr>
          <p:spPr>
            <a:xfrm>
              <a:off x="0" y="194481"/>
              <a:ext cx="3715603" cy="0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AC07C6F1-1C84-4603-9AAF-E52E2FF3042E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787021"/>
              <a:ext cx="2004647" cy="0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062B981-4397-4764-9347-5DFC300A50E5}"/>
                </a:ext>
              </a:extLst>
            </p:cNvPr>
            <p:cNvCxnSpPr/>
            <p:nvPr/>
          </p:nvCxnSpPr>
          <p:spPr>
            <a:xfrm>
              <a:off x="191069" y="0"/>
              <a:ext cx="0" cy="2074460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5F80C072-32C1-4AF8-BE3A-569006D1E3AD}"/>
                </a:ext>
              </a:extLst>
            </p:cNvPr>
            <p:cNvCxnSpPr>
              <a:cxnSpLocks/>
            </p:cNvCxnSpPr>
            <p:nvPr/>
          </p:nvCxnSpPr>
          <p:spPr>
            <a:xfrm>
              <a:off x="780197" y="0"/>
              <a:ext cx="0" cy="1041816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EC4FEE8-D2A4-497C-A425-49B0B596C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" r="280"/>
            <a:stretch/>
          </p:blipFill>
          <p:spPr>
            <a:xfrm>
              <a:off x="148612" y="152290"/>
              <a:ext cx="678228" cy="68204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73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6955E-5989-4118-89F8-438732B11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ПТР — </a:t>
            </a:r>
            <a:r>
              <a:rPr lang="ru-RU" dirty="0" err="1"/>
              <a:t>посттренинговая</a:t>
            </a:r>
            <a:r>
              <a:rPr lang="ru-RU" dirty="0"/>
              <a:t> работа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650C550-620F-4E9D-9EBD-1285796EEE77}"/>
              </a:ext>
            </a:extLst>
          </p:cNvPr>
          <p:cNvSpPr txBox="1">
            <a:spLocks/>
          </p:cNvSpPr>
          <p:nvPr/>
        </p:nvSpPr>
        <p:spPr>
          <a:xfrm>
            <a:off x="0" y="1327804"/>
            <a:ext cx="12192000" cy="1169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Сопровождайте и поддерживайте.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5D2B14-D8F2-4C87-B985-0C419009774B}"/>
              </a:ext>
            </a:extLst>
          </p:cNvPr>
          <p:cNvSpPr txBox="1">
            <a:spLocks/>
          </p:cNvSpPr>
          <p:nvPr/>
        </p:nvSpPr>
        <p:spPr>
          <a:xfrm>
            <a:off x="433626" y="3273693"/>
            <a:ext cx="11591224" cy="2788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задания, упражнения на закрепление материала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поддерживающие мини-тренинги и вебинары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применения новых знаний 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KPI на внедрение новых знаний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EC517A-089B-4014-A790-056A06016CAF}"/>
              </a:ext>
            </a:extLst>
          </p:cNvPr>
          <p:cNvSpPr/>
          <p:nvPr/>
        </p:nvSpPr>
        <p:spPr>
          <a:xfrm>
            <a:off x="-1" y="2104104"/>
            <a:ext cx="12191987" cy="619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3000"/>
              </a:spcBef>
              <a:buNone/>
            </a:pPr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ПТР — </a:t>
            </a:r>
            <a:r>
              <a:rPr lang="ru-RU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посттрениговая</a:t>
            </a:r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работа</a:t>
            </a:r>
            <a:endParaRPr lang="ru-R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0FFABD-4ECE-498E-8A96-1CE4A50C5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5929" y="2988782"/>
            <a:ext cx="3904555" cy="3217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97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1D9AF-471D-469B-B89C-3B24533B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не хотите выбрасывать деньги на ветер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2632CC9-62C0-4259-AE39-0898DF0456EE}"/>
              </a:ext>
            </a:extLst>
          </p:cNvPr>
          <p:cNvSpPr txBox="1">
            <a:spLocks/>
          </p:cNvSpPr>
          <p:nvPr/>
        </p:nvSpPr>
        <p:spPr>
          <a:xfrm>
            <a:off x="838200" y="1327804"/>
            <a:ext cx="10439400" cy="1169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Замеряйте. Оценивайте. Проверяйте. </a:t>
            </a: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F3E49B12-EB19-4E6C-8F93-02D438C5D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045471"/>
              </p:ext>
            </p:extLst>
          </p:nvPr>
        </p:nvGraphicFramePr>
        <p:xfrm>
          <a:off x="491448" y="2082449"/>
          <a:ext cx="11209105" cy="4266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013">
                  <a:extLst>
                    <a:ext uri="{9D8B030D-6E8A-4147-A177-3AD203B41FA5}">
                      <a16:colId xmlns:a16="http://schemas.microsoft.com/office/drawing/2014/main" val="170074593"/>
                    </a:ext>
                  </a:extLst>
                </a:gridCol>
                <a:gridCol w="5125092">
                  <a:extLst>
                    <a:ext uri="{9D8B030D-6E8A-4147-A177-3AD203B41FA5}">
                      <a16:colId xmlns:a16="http://schemas.microsoft.com/office/drawing/2014/main" val="4149851434"/>
                    </a:ext>
                  </a:extLst>
                </a:gridCol>
              </a:tblGrid>
              <a:tr h="42384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Что хотим оценить 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Инструмент</a:t>
                      </a:r>
                      <a:endParaRPr lang="ru-RU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490"/>
                  </a:ext>
                </a:extLst>
              </a:tr>
              <a:tr h="92562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Удовлетворенность участников, эмоциональная составляющая от обучения </a:t>
                      </a:r>
                    </a:p>
                  </a:txBody>
                  <a:tcPr marT="108000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Анкета обратной связи, опросы</a:t>
                      </a:r>
                    </a:p>
                  </a:txBody>
                  <a:tcPr marT="10800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896182"/>
                  </a:ext>
                </a:extLst>
              </a:tr>
              <a:tr h="92562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Усвоение изученного материала </a:t>
                      </a:r>
                    </a:p>
                  </a:txBody>
                  <a:tcPr marT="108000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Тесты </a:t>
                      </a:r>
                    </a:p>
                  </a:txBody>
                  <a:tcPr marT="10800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889361"/>
                  </a:ext>
                </a:extLst>
              </a:tr>
              <a:tr h="106624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Применение знаний и навыков, полученных на обучении </a:t>
                      </a:r>
                    </a:p>
                  </a:txBody>
                  <a:tcPr marT="108000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Инструмент «тайный покупатель», анализ телефонных разговоров с клиентами, опрос клиентов</a:t>
                      </a:r>
                    </a:p>
                  </a:txBody>
                  <a:tcPr marT="10800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719166"/>
                  </a:ext>
                </a:extLst>
              </a:tr>
              <a:tr h="92562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Эффективность применения новых знаний </a:t>
                      </a:r>
                    </a:p>
                  </a:txBody>
                  <a:tcPr marT="108000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Динамика изменений финансовых показателей</a:t>
                      </a:r>
                    </a:p>
                  </a:txBody>
                  <a:tcPr marT="10800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78714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890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C71AF-5E13-42A9-9D07-18BAE6A5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Игра, соревнования, мотивация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48AD96D-A1DE-4DCF-BA15-8DD4C6343E9C}"/>
              </a:ext>
            </a:extLst>
          </p:cNvPr>
          <p:cNvSpPr txBox="1">
            <a:spLocks/>
          </p:cNvSpPr>
          <p:nvPr/>
        </p:nvSpPr>
        <p:spPr>
          <a:xfrm>
            <a:off x="0" y="1327804"/>
            <a:ext cx="12192000" cy="1169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Мотивируйте. Вовлекайте.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17EEDD5-653F-45D4-A678-91DCD8FD961F}"/>
              </a:ext>
            </a:extLst>
          </p:cNvPr>
          <p:cNvSpPr txBox="1">
            <a:spLocks/>
          </p:cNvSpPr>
          <p:nvPr/>
        </p:nvSpPr>
        <p:spPr>
          <a:xfrm>
            <a:off x="433626" y="2930038"/>
            <a:ext cx="11591224" cy="3127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соревнования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конкурсы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инструменты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геймификации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поощрения за лучшие результаты в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447E0A-F219-40F7-A24B-87F16F77D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92" y="2200275"/>
            <a:ext cx="5296607" cy="411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4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C71AF-5E13-42A9-9D07-18BAE6A5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ОФЛАЙН — ОНЛАЙН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48AD96D-A1DE-4DCF-BA15-8DD4C6343E9C}"/>
              </a:ext>
            </a:extLst>
          </p:cNvPr>
          <p:cNvSpPr txBox="1">
            <a:spLocks/>
          </p:cNvSpPr>
          <p:nvPr/>
        </p:nvSpPr>
        <p:spPr>
          <a:xfrm>
            <a:off x="0" y="1327804"/>
            <a:ext cx="12192000" cy="1169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Переводите все в ОНЛАЙН!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17EEDD5-653F-45D4-A678-91DCD8FD961F}"/>
              </a:ext>
            </a:extLst>
          </p:cNvPr>
          <p:cNvSpPr txBox="1">
            <a:spLocks/>
          </p:cNvSpPr>
          <p:nvPr/>
        </p:nvSpPr>
        <p:spPr>
          <a:xfrm>
            <a:off x="433626" y="2320413"/>
            <a:ext cx="11591224" cy="3805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welcome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тренинги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обучение ассортименту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подбор запчастей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устройство автомобиля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товарные группы запчастей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в ПО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технология продаж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A69288-CE95-4356-8724-E66058CEC4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830" y="2023110"/>
            <a:ext cx="5754356" cy="432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34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C71AF-5E13-42A9-9D07-18BAE6A5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ОФЛАЙН — ОНЛАЙН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48AD96D-A1DE-4DCF-BA15-8DD4C6343E9C}"/>
              </a:ext>
            </a:extLst>
          </p:cNvPr>
          <p:cNvSpPr txBox="1">
            <a:spLocks/>
          </p:cNvSpPr>
          <p:nvPr/>
        </p:nvSpPr>
        <p:spPr>
          <a:xfrm>
            <a:off x="0" y="1327804"/>
            <a:ext cx="12192000" cy="1169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Переводите все в ОНЛАЙН!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17EEDD5-653F-45D4-A678-91DCD8FD961F}"/>
              </a:ext>
            </a:extLst>
          </p:cNvPr>
          <p:cNvSpPr txBox="1">
            <a:spLocks/>
          </p:cNvSpPr>
          <p:nvPr/>
        </p:nvSpPr>
        <p:spPr>
          <a:xfrm>
            <a:off x="433626" y="2103243"/>
            <a:ext cx="11591224" cy="478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dirty="0">
                <a:solidFill>
                  <a:schemeClr val="accent2"/>
                </a:solidFill>
              </a:rPr>
              <a:t>Пример: программа обучения розницы Авто3Н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DCB9DB2-0543-4F4C-99C3-C27C6F55D9B8}"/>
              </a:ext>
            </a:extLst>
          </p:cNvPr>
          <p:cNvGrpSpPr/>
          <p:nvPr/>
        </p:nvGrpSpPr>
        <p:grpSpPr>
          <a:xfrm>
            <a:off x="4740718" y="3291497"/>
            <a:ext cx="2710564" cy="2710564"/>
            <a:chOff x="1489039" y="3489960"/>
            <a:chExt cx="2710564" cy="2710564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AD4D687F-93D2-4D0B-835E-0D74DAEDB3D2}"/>
                </a:ext>
              </a:extLst>
            </p:cNvPr>
            <p:cNvGrpSpPr/>
            <p:nvPr/>
          </p:nvGrpSpPr>
          <p:grpSpPr>
            <a:xfrm>
              <a:off x="1489039" y="3489960"/>
              <a:ext cx="2710564" cy="2710564"/>
              <a:chOff x="1489039" y="3489960"/>
              <a:chExt cx="2710564" cy="2710564"/>
            </a:xfrm>
          </p:grpSpPr>
          <p:sp>
            <p:nvSpPr>
              <p:cNvPr id="3" name="Часть круга 2">
                <a:extLst>
                  <a:ext uri="{FF2B5EF4-FFF2-40B4-BE49-F238E27FC236}">
                    <a16:creationId xmlns:a16="http://schemas.microsoft.com/office/drawing/2014/main" id="{37F91DF9-2261-4766-A9E8-1931BE8FED88}"/>
                  </a:ext>
                </a:extLst>
              </p:cNvPr>
              <p:cNvSpPr/>
              <p:nvPr/>
            </p:nvSpPr>
            <p:spPr>
              <a:xfrm>
                <a:off x="1489039" y="3489960"/>
                <a:ext cx="2710564" cy="2710564"/>
              </a:xfrm>
              <a:prstGeom prst="pie">
                <a:avLst>
                  <a:gd name="adj1" fmla="val 1745647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Часть круга 5">
                <a:extLst>
                  <a:ext uri="{FF2B5EF4-FFF2-40B4-BE49-F238E27FC236}">
                    <a16:creationId xmlns:a16="http://schemas.microsoft.com/office/drawing/2014/main" id="{D6D876D6-A0A8-4CF4-9EE7-46F449728090}"/>
                  </a:ext>
                </a:extLst>
              </p:cNvPr>
              <p:cNvSpPr/>
              <p:nvPr/>
            </p:nvSpPr>
            <p:spPr>
              <a:xfrm>
                <a:off x="1489039" y="3489960"/>
                <a:ext cx="2710564" cy="2710564"/>
              </a:xfrm>
              <a:prstGeom prst="pie">
                <a:avLst>
                  <a:gd name="adj1" fmla="val 16160975"/>
                  <a:gd name="adj2" fmla="val 1759645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423B40-5C80-4355-B164-14C33DFD04E6}"/>
                </a:ext>
              </a:extLst>
            </p:cNvPr>
            <p:cNvSpPr txBox="1"/>
            <p:nvPr/>
          </p:nvSpPr>
          <p:spPr>
            <a:xfrm>
              <a:off x="1783080" y="4997822"/>
              <a:ext cx="12687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60%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285036-14F9-420F-855A-420267C4D7C0}"/>
                </a:ext>
              </a:extLst>
            </p:cNvPr>
            <p:cNvSpPr txBox="1"/>
            <p:nvPr/>
          </p:nvSpPr>
          <p:spPr>
            <a:xfrm>
              <a:off x="2876366" y="4205215"/>
              <a:ext cx="12687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40%</a:t>
              </a:r>
            </a:p>
          </p:txBody>
        </p:sp>
      </p:grp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A3673D0-4AD6-4F7F-9736-DC35C05A7B5F}"/>
              </a:ext>
            </a:extLst>
          </p:cNvPr>
          <p:cNvSpPr txBox="1">
            <a:spLocks/>
          </p:cNvSpPr>
          <p:nvPr/>
        </p:nvSpPr>
        <p:spPr>
          <a:xfrm>
            <a:off x="4923504" y="2645020"/>
            <a:ext cx="2344992" cy="523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b="1" dirty="0">
                <a:solidFill>
                  <a:schemeClr val="accent2"/>
                </a:solidFill>
              </a:rPr>
              <a:t>До 2020 года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BCFC5603-A1A5-4489-A482-D543ED6A9020}"/>
              </a:ext>
            </a:extLst>
          </p:cNvPr>
          <p:cNvSpPr txBox="1">
            <a:spLocks/>
          </p:cNvSpPr>
          <p:nvPr/>
        </p:nvSpPr>
        <p:spPr>
          <a:xfrm>
            <a:off x="2513438" y="4669639"/>
            <a:ext cx="2080260" cy="523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accent2"/>
                </a:solidFill>
              </a:rPr>
              <a:t>офлайн обучение (тренинги) 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A8EFBE5E-7580-46DC-BE28-716FCAE4AFDF}"/>
              </a:ext>
            </a:extLst>
          </p:cNvPr>
          <p:cNvSpPr txBox="1">
            <a:spLocks/>
          </p:cNvSpPr>
          <p:nvPr/>
        </p:nvSpPr>
        <p:spPr>
          <a:xfrm>
            <a:off x="7598302" y="4567566"/>
            <a:ext cx="4279294" cy="8775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онлайн обучение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(вебинары, курсы на портале)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3AB74-2393-4E57-8DD4-38B74CDD2F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57" y="2049168"/>
            <a:ext cx="3822183" cy="2390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3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C71AF-5E13-42A9-9D07-18BAE6A5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ОФЛАЙН — ОНЛАЙН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48AD96D-A1DE-4DCF-BA15-8DD4C6343E9C}"/>
              </a:ext>
            </a:extLst>
          </p:cNvPr>
          <p:cNvSpPr txBox="1">
            <a:spLocks/>
          </p:cNvSpPr>
          <p:nvPr/>
        </p:nvSpPr>
        <p:spPr>
          <a:xfrm>
            <a:off x="0" y="1327804"/>
            <a:ext cx="12192000" cy="1169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Переводите все в ОНЛАЙН!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17EEDD5-653F-45D4-A678-91DCD8FD961F}"/>
              </a:ext>
            </a:extLst>
          </p:cNvPr>
          <p:cNvSpPr txBox="1">
            <a:spLocks/>
          </p:cNvSpPr>
          <p:nvPr/>
        </p:nvSpPr>
        <p:spPr>
          <a:xfrm>
            <a:off x="433626" y="2103243"/>
            <a:ext cx="11591224" cy="478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dirty="0">
                <a:solidFill>
                  <a:schemeClr val="accent2"/>
                </a:solidFill>
              </a:rPr>
              <a:t>Пример: программа обучения розницы Авто3Н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D413E07B-21E4-4C43-AFB7-E6C3034699A8}"/>
              </a:ext>
            </a:extLst>
          </p:cNvPr>
          <p:cNvSpPr txBox="1">
            <a:spLocks/>
          </p:cNvSpPr>
          <p:nvPr/>
        </p:nvSpPr>
        <p:spPr>
          <a:xfrm>
            <a:off x="4923504" y="2614154"/>
            <a:ext cx="2344992" cy="523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b="1" dirty="0">
                <a:solidFill>
                  <a:schemeClr val="accent2"/>
                </a:solidFill>
              </a:rPr>
              <a:t>2020 год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62D605C-8E08-40EE-BBF7-2349DA7297BA}"/>
              </a:ext>
            </a:extLst>
          </p:cNvPr>
          <p:cNvGrpSpPr/>
          <p:nvPr/>
        </p:nvGrpSpPr>
        <p:grpSpPr>
          <a:xfrm>
            <a:off x="4725285" y="3137722"/>
            <a:ext cx="2741430" cy="2741430"/>
            <a:chOff x="9146061" y="3137722"/>
            <a:chExt cx="2741430" cy="274143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73E7008-8ADD-488A-B391-E94702CA987A}"/>
                </a:ext>
              </a:extLst>
            </p:cNvPr>
            <p:cNvSpPr/>
            <p:nvPr/>
          </p:nvSpPr>
          <p:spPr>
            <a:xfrm>
              <a:off x="9146061" y="3137722"/>
              <a:ext cx="2741430" cy="27414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590754-C1B6-4C97-BF22-7B2B1821BA57}"/>
                </a:ext>
              </a:extLst>
            </p:cNvPr>
            <p:cNvSpPr txBox="1"/>
            <p:nvPr/>
          </p:nvSpPr>
          <p:spPr>
            <a:xfrm>
              <a:off x="9487740" y="4171102"/>
              <a:ext cx="20580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100%</a:t>
              </a:r>
            </a:p>
          </p:txBody>
        </p:sp>
      </p:grpSp>
      <p:sp>
        <p:nvSpPr>
          <p:cNvPr id="23" name="Объект 2">
            <a:extLst>
              <a:ext uri="{FF2B5EF4-FFF2-40B4-BE49-F238E27FC236}">
                <a16:creationId xmlns:a16="http://schemas.microsoft.com/office/drawing/2014/main" id="{1CF79AB0-4BE0-4B13-8CA1-D7712F1E5943}"/>
              </a:ext>
            </a:extLst>
          </p:cNvPr>
          <p:cNvSpPr txBox="1">
            <a:spLocks/>
          </p:cNvSpPr>
          <p:nvPr/>
        </p:nvSpPr>
        <p:spPr>
          <a:xfrm>
            <a:off x="2822083" y="3040291"/>
            <a:ext cx="2244881" cy="326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accent2"/>
                </a:solidFill>
              </a:rPr>
              <a:t>онлайн обучение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2278F1E6-66AC-4A1B-B3B9-01DED3AB8D01}"/>
              </a:ext>
            </a:extLst>
          </p:cNvPr>
          <p:cNvSpPr txBox="1">
            <a:spLocks/>
          </p:cNvSpPr>
          <p:nvPr/>
        </p:nvSpPr>
        <p:spPr>
          <a:xfrm>
            <a:off x="1797021" y="3460641"/>
            <a:ext cx="3785028" cy="18256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электронные курсы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диалоговые тренажеры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симуляторы работы в  ПО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видео-курсы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вебинары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онлайн тренинги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58C53E-AEFE-4AF5-B590-A7C98B89FB54}"/>
              </a:ext>
            </a:extLst>
          </p:cNvPr>
          <p:cNvSpPr txBox="1"/>
          <p:nvPr/>
        </p:nvSpPr>
        <p:spPr>
          <a:xfrm>
            <a:off x="433626" y="5973095"/>
            <a:ext cx="10653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Расходы на обучение розницы Авто3Н снизились в 5.2 раза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278F1E6-66AC-4A1B-B3B9-01DED3AB8D01}"/>
              </a:ext>
            </a:extLst>
          </p:cNvPr>
          <p:cNvSpPr txBox="1">
            <a:spLocks/>
          </p:cNvSpPr>
          <p:nvPr/>
        </p:nvSpPr>
        <p:spPr>
          <a:xfrm>
            <a:off x="9579779" y="3882312"/>
            <a:ext cx="2335129" cy="17412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ФОТ тренеров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ФОТ администратора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Печать методичек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Канцелярия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Кофе-брейки, обеды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Командировки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Аренда помещения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Скругленная соединительная линия 7"/>
          <p:cNvCxnSpPr/>
          <p:nvPr/>
        </p:nvCxnSpPr>
        <p:spPr>
          <a:xfrm rot="5400000">
            <a:off x="8164203" y="4463576"/>
            <a:ext cx="1902897" cy="92825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34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C71AF-5E13-42A9-9D07-18BAE6A519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8697" y="194482"/>
            <a:ext cx="9671716" cy="59254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D7D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EDU.AUTO3N.RU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8515881-F78D-41F6-95B5-987976F85E29}"/>
              </a:ext>
            </a:extLst>
          </p:cNvPr>
          <p:cNvSpPr txBox="1">
            <a:spLocks/>
          </p:cNvSpPr>
          <p:nvPr/>
        </p:nvSpPr>
        <p:spPr>
          <a:xfrm>
            <a:off x="433625" y="876527"/>
            <a:ext cx="11355252" cy="1055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Более: </a:t>
            </a:r>
            <a:r>
              <a:rPr lang="en-US" sz="3200" b="1" dirty="0">
                <a:solidFill>
                  <a:srgbClr val="ED7D31"/>
                </a:solidFill>
              </a:rPr>
              <a:t>120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курсов для специалистов по продаже автозапчастей,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b="1" dirty="0">
                <a:solidFill>
                  <a:srgbClr val="ED7D31"/>
                </a:solidFill>
              </a:rPr>
              <a:t>40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программ вебинаров, </a:t>
            </a:r>
            <a:r>
              <a:rPr lang="ru-RU" sz="3200" b="1" dirty="0">
                <a:solidFill>
                  <a:srgbClr val="ED7D31"/>
                </a:solidFill>
              </a:rPr>
              <a:t>50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программ тренингов, </a:t>
            </a:r>
            <a:r>
              <a:rPr lang="en-US" sz="3200" b="1" dirty="0">
                <a:solidFill>
                  <a:srgbClr val="ED7D31"/>
                </a:solidFill>
              </a:rPr>
              <a:t>170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тестов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8AD276-DCE9-480D-9A6F-3E099D8FA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3" b="7391"/>
          <a:stretch/>
        </p:blipFill>
        <p:spPr>
          <a:xfrm>
            <a:off x="1005065" y="2021771"/>
            <a:ext cx="10181870" cy="476248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8366788-1CA4-4CD7-9675-E27CA11ED01F}"/>
              </a:ext>
            </a:extLst>
          </p:cNvPr>
          <p:cNvGrpSpPr/>
          <p:nvPr/>
        </p:nvGrpSpPr>
        <p:grpSpPr>
          <a:xfrm>
            <a:off x="-1" y="0"/>
            <a:ext cx="9724104" cy="2074460"/>
            <a:chOff x="-1" y="0"/>
            <a:chExt cx="9724104" cy="2074460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8FE64BB8-851F-4445-9116-6EF0B1B9D8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4481"/>
              <a:ext cx="9724103" cy="0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444C6CA7-4F57-4C7F-908C-21840B82141B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787021"/>
              <a:ext cx="8013291" cy="0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4FCC53A9-0D47-4879-B8E2-6439B70DAEFC}"/>
                </a:ext>
              </a:extLst>
            </p:cNvPr>
            <p:cNvCxnSpPr/>
            <p:nvPr/>
          </p:nvCxnSpPr>
          <p:spPr>
            <a:xfrm>
              <a:off x="191069" y="0"/>
              <a:ext cx="0" cy="2074460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C23A1148-9CB7-41F8-9F34-64AF342E05D5}"/>
                </a:ext>
              </a:extLst>
            </p:cNvPr>
            <p:cNvCxnSpPr>
              <a:cxnSpLocks/>
            </p:cNvCxnSpPr>
            <p:nvPr/>
          </p:nvCxnSpPr>
          <p:spPr>
            <a:xfrm>
              <a:off x="780197" y="0"/>
              <a:ext cx="0" cy="1041816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F28709B-CD22-4710-A34F-5FAD7F158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" r="280"/>
            <a:stretch/>
          </p:blipFill>
          <p:spPr>
            <a:xfrm>
              <a:off x="148612" y="152290"/>
              <a:ext cx="678228" cy="68204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720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23F9EC-90D8-4838-9AA9-A895EABFB6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11648" b="5450"/>
          <a:stretch/>
        </p:blipFill>
        <p:spPr>
          <a:xfrm>
            <a:off x="6082592" y="2035866"/>
            <a:ext cx="6025833" cy="43256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C71AF-5E13-42A9-9D07-18BAE6A5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КОТ в мешке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48AD96D-A1DE-4DCF-BA15-8DD4C6343E9C}"/>
              </a:ext>
            </a:extLst>
          </p:cNvPr>
          <p:cNvSpPr txBox="1">
            <a:spLocks/>
          </p:cNvSpPr>
          <p:nvPr/>
        </p:nvSpPr>
        <p:spPr>
          <a:xfrm>
            <a:off x="0" y="1327804"/>
            <a:ext cx="12192000" cy="1169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Совет: не берите КОТА в мешке!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17EEDD5-653F-45D4-A678-91DCD8FD961F}"/>
              </a:ext>
            </a:extLst>
          </p:cNvPr>
          <p:cNvSpPr txBox="1">
            <a:spLocks/>
          </p:cNvSpPr>
          <p:nvPr/>
        </p:nvSpPr>
        <p:spPr>
          <a:xfrm>
            <a:off x="433626" y="2320413"/>
            <a:ext cx="11591224" cy="40410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Проверь специалиста по продаже на «входе»: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подбор запчастей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знание брендов, производителей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устройство автомобиля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внимательность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P.S.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Можешь сделать это бесплатно на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edu.auto3n.ru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7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848AD96D-A1DE-4DCF-BA15-8DD4C6343E9C}"/>
              </a:ext>
            </a:extLst>
          </p:cNvPr>
          <p:cNvSpPr txBox="1">
            <a:spLocks/>
          </p:cNvSpPr>
          <p:nvPr/>
        </p:nvSpPr>
        <p:spPr>
          <a:xfrm>
            <a:off x="-167150" y="1854277"/>
            <a:ext cx="12192000" cy="1169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Спасибо за внимание!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17EEDD5-653F-45D4-A678-91DCD8FD961F}"/>
              </a:ext>
            </a:extLst>
          </p:cNvPr>
          <p:cNvSpPr txBox="1">
            <a:spLocks/>
          </p:cNvSpPr>
          <p:nvPr/>
        </p:nvSpPr>
        <p:spPr>
          <a:xfrm>
            <a:off x="433626" y="2320413"/>
            <a:ext cx="11591224" cy="40410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17EEDD5-653F-45D4-A678-91DCD8FD961F}"/>
              </a:ext>
            </a:extLst>
          </p:cNvPr>
          <p:cNvSpPr txBox="1">
            <a:spLocks/>
          </p:cNvSpPr>
          <p:nvPr/>
        </p:nvSpPr>
        <p:spPr>
          <a:xfrm>
            <a:off x="600776" y="3706985"/>
            <a:ext cx="11591224" cy="1267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Панова Мария,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учебного центра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edu.auto3n.ru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Panova@auto3n.ru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0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C71AF-5E13-42A9-9D07-18BAE6A5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 процесса обучения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48AD96D-A1DE-4DCF-BA15-8DD4C6343E9C}"/>
              </a:ext>
            </a:extLst>
          </p:cNvPr>
          <p:cNvSpPr txBox="1">
            <a:spLocks/>
          </p:cNvSpPr>
          <p:nvPr/>
        </p:nvSpPr>
        <p:spPr>
          <a:xfrm>
            <a:off x="0" y="1160184"/>
            <a:ext cx="12192000" cy="69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Эволюция процесса обучения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09EFB3E6-3B89-4D16-9218-04BE0C1D2805}"/>
              </a:ext>
            </a:extLst>
          </p:cNvPr>
          <p:cNvGrpSpPr/>
          <p:nvPr/>
        </p:nvGrpSpPr>
        <p:grpSpPr>
          <a:xfrm>
            <a:off x="263047" y="2846691"/>
            <a:ext cx="11761802" cy="337943"/>
            <a:chOff x="263047" y="2116947"/>
            <a:chExt cx="11761802" cy="582024"/>
          </a:xfrm>
        </p:grpSpPr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58515881-F78D-41F6-95B5-987976F85E29}"/>
                </a:ext>
              </a:extLst>
            </p:cNvPr>
            <p:cNvSpPr txBox="1">
              <a:spLocks/>
            </p:cNvSpPr>
            <p:nvPr/>
          </p:nvSpPr>
          <p:spPr>
            <a:xfrm>
              <a:off x="3457184" y="2121931"/>
              <a:ext cx="8567665" cy="577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1200"/>
                </a:spcBef>
                <a:buNone/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52ABBDB-4CA7-4DDA-8F86-31699AEBF743}"/>
                </a:ext>
              </a:extLst>
            </p:cNvPr>
            <p:cNvSpPr/>
            <p:nvPr/>
          </p:nvSpPr>
          <p:spPr>
            <a:xfrm>
              <a:off x="263047" y="2116947"/>
              <a:ext cx="11475563" cy="5820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1998 - 2002 гг.</a:t>
              </a:r>
              <a:r>
                <a:rPr lang="en-US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Дистанционное и смешанное обучение </a:t>
              </a:r>
            </a:p>
          </p:txBody>
        </p:sp>
      </p:grpSp>
      <p:sp>
        <p:nvSpPr>
          <p:cNvPr id="30" name="Объект 2">
            <a:extLst>
              <a:ext uri="{FF2B5EF4-FFF2-40B4-BE49-F238E27FC236}">
                <a16:creationId xmlns:a16="http://schemas.microsoft.com/office/drawing/2014/main" id="{3B014C96-ECBF-47BF-AA77-54AF164500FC}"/>
              </a:ext>
            </a:extLst>
          </p:cNvPr>
          <p:cNvSpPr txBox="1">
            <a:spLocks/>
          </p:cNvSpPr>
          <p:nvPr/>
        </p:nvSpPr>
        <p:spPr>
          <a:xfrm>
            <a:off x="318233" y="3229937"/>
            <a:ext cx="2806102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Онлайн университеты, каталог курсов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BBE43028-D4C8-46B8-A33C-61BC19EC0E12}"/>
              </a:ext>
            </a:extLst>
          </p:cNvPr>
          <p:cNvSpPr txBox="1">
            <a:spLocks/>
          </p:cNvSpPr>
          <p:nvPr/>
        </p:nvSpPr>
        <p:spPr>
          <a:xfrm>
            <a:off x="3540951" y="3229937"/>
            <a:ext cx="2027597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Модель Киркпатрика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18479EE0-42B4-466B-A5CC-047650BCEBA0}"/>
              </a:ext>
            </a:extLst>
          </p:cNvPr>
          <p:cNvSpPr txBox="1">
            <a:spLocks/>
          </p:cNvSpPr>
          <p:nvPr/>
        </p:nvSpPr>
        <p:spPr>
          <a:xfrm>
            <a:off x="6416253" y="3215043"/>
            <a:ext cx="2027597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Самостоятельное онлайн обучение 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DA348E95-FC48-4684-BFFC-B97E9480500B}"/>
              </a:ext>
            </a:extLst>
          </p:cNvPr>
          <p:cNvSpPr txBox="1">
            <a:spLocks/>
          </p:cNvSpPr>
          <p:nvPr/>
        </p:nvSpPr>
        <p:spPr>
          <a:xfrm>
            <a:off x="9103105" y="3215043"/>
            <a:ext cx="2751155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LMS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платформа обучения 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EBA6C67-F37A-490B-B6A4-9B3294669972}"/>
              </a:ext>
            </a:extLst>
          </p:cNvPr>
          <p:cNvGrpSpPr/>
          <p:nvPr/>
        </p:nvGrpSpPr>
        <p:grpSpPr>
          <a:xfrm>
            <a:off x="778179" y="1806237"/>
            <a:ext cx="1730509" cy="946377"/>
            <a:chOff x="778179" y="1895067"/>
            <a:chExt cx="1870302" cy="1022829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239FF235-0C20-496B-BDDC-EBE949D2239D}"/>
                </a:ext>
              </a:extLst>
            </p:cNvPr>
            <p:cNvGrpSpPr/>
            <p:nvPr/>
          </p:nvGrpSpPr>
          <p:grpSpPr>
            <a:xfrm>
              <a:off x="980779" y="1895067"/>
              <a:ext cx="1465102" cy="902941"/>
              <a:chOff x="770225" y="3197549"/>
              <a:chExt cx="1902119" cy="1172272"/>
            </a:xfrm>
          </p:grpSpPr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8B6767DB-72B9-4FB5-B3AB-AAF517DF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22218" y="3197549"/>
                <a:ext cx="998135" cy="862660"/>
              </a:xfrm>
              <a:prstGeom prst="rect">
                <a:avLst/>
              </a:prstGeom>
            </p:spPr>
          </p:pic>
          <p:sp>
            <p:nvSpPr>
              <p:cNvPr id="22" name="Объект 2">
                <a:extLst>
                  <a:ext uri="{FF2B5EF4-FFF2-40B4-BE49-F238E27FC236}">
                    <a16:creationId xmlns:a16="http://schemas.microsoft.com/office/drawing/2014/main" id="{2F820747-D9DC-4D3E-ADAB-E8E185D5EF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0225" y="4029280"/>
                <a:ext cx="1902119" cy="34054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ru-RU" sz="1600" b="1" dirty="0">
                    <a:solidFill>
                      <a:schemeClr val="accent2"/>
                    </a:solidFill>
                  </a:rPr>
                  <a:t>Формат</a:t>
                </a:r>
              </a:p>
            </p:txBody>
          </p:sp>
        </p:grp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348CF597-0756-4A9D-9E02-B45FDA4F2477}"/>
                </a:ext>
              </a:extLst>
            </p:cNvPr>
            <p:cNvCxnSpPr>
              <a:cxnSpLocks/>
            </p:cNvCxnSpPr>
            <p:nvPr/>
          </p:nvCxnSpPr>
          <p:spPr>
            <a:xfrm>
              <a:off x="778179" y="2917896"/>
              <a:ext cx="187030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4795464-187A-4768-A003-5610A86F3361}"/>
              </a:ext>
            </a:extLst>
          </p:cNvPr>
          <p:cNvGrpSpPr/>
          <p:nvPr/>
        </p:nvGrpSpPr>
        <p:grpSpPr>
          <a:xfrm>
            <a:off x="3658533" y="1861972"/>
            <a:ext cx="1730509" cy="893098"/>
            <a:chOff x="3580275" y="1952649"/>
            <a:chExt cx="1870302" cy="965247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C609C689-7007-42B2-98F7-E9243F0B5249}"/>
                </a:ext>
              </a:extLst>
            </p:cNvPr>
            <p:cNvGrpSpPr/>
            <p:nvPr/>
          </p:nvGrpSpPr>
          <p:grpSpPr>
            <a:xfrm>
              <a:off x="3734550" y="1952649"/>
              <a:ext cx="1561752" cy="851946"/>
              <a:chOff x="3540951" y="3262498"/>
              <a:chExt cx="2027597" cy="1106065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1DA71226-B4CD-4FEC-803D-0E159FBCC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6981" y="3262498"/>
                <a:ext cx="635538" cy="796913"/>
              </a:xfrm>
              <a:prstGeom prst="rect">
                <a:avLst/>
              </a:prstGeom>
            </p:spPr>
          </p:pic>
          <p:sp>
            <p:nvSpPr>
              <p:cNvPr id="23" name="Объект 2">
                <a:extLst>
                  <a:ext uri="{FF2B5EF4-FFF2-40B4-BE49-F238E27FC236}">
                    <a16:creationId xmlns:a16="http://schemas.microsoft.com/office/drawing/2014/main" id="{C0687F43-075A-4BBB-97E8-F63562D12C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0951" y="4028022"/>
                <a:ext cx="2027597" cy="34054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ru-RU" sz="1600" b="1" dirty="0">
                    <a:solidFill>
                      <a:schemeClr val="accent2"/>
                    </a:solidFill>
                  </a:rPr>
                  <a:t>Философия</a:t>
                </a:r>
              </a:p>
            </p:txBody>
          </p:sp>
        </p:grp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8291EE18-64A1-4B72-8D83-93C738CAF3BD}"/>
                </a:ext>
              </a:extLst>
            </p:cNvPr>
            <p:cNvCxnSpPr>
              <a:cxnSpLocks/>
            </p:cNvCxnSpPr>
            <p:nvPr/>
          </p:nvCxnSpPr>
          <p:spPr>
            <a:xfrm>
              <a:off x="3580275" y="2917896"/>
              <a:ext cx="187030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464DC85-CC27-4717-82A2-21114CE77F4D}"/>
              </a:ext>
            </a:extLst>
          </p:cNvPr>
          <p:cNvGrpSpPr/>
          <p:nvPr/>
        </p:nvGrpSpPr>
        <p:grpSpPr>
          <a:xfrm>
            <a:off x="6538888" y="1918697"/>
            <a:ext cx="1845508" cy="838901"/>
            <a:chOff x="6293924" y="2011223"/>
            <a:chExt cx="1994591" cy="906673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1EE59D95-79E4-492A-A4A2-35FD9EB0D4C5}"/>
                </a:ext>
              </a:extLst>
            </p:cNvPr>
            <p:cNvGrpSpPr/>
            <p:nvPr/>
          </p:nvGrpSpPr>
          <p:grpSpPr>
            <a:xfrm>
              <a:off x="6293924" y="2011223"/>
              <a:ext cx="1994591" cy="793373"/>
              <a:chOff x="6148028" y="3328442"/>
              <a:chExt cx="2589546" cy="1030021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5E2D9BAD-6EBA-4008-B27B-D7D95D3DCF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9147" y="3328442"/>
                <a:ext cx="1081810" cy="729177"/>
              </a:xfrm>
              <a:prstGeom prst="rect">
                <a:avLst/>
              </a:prstGeom>
            </p:spPr>
          </p:pic>
          <p:sp>
            <p:nvSpPr>
              <p:cNvPr id="24" name="Объект 2">
                <a:extLst>
                  <a:ext uri="{FF2B5EF4-FFF2-40B4-BE49-F238E27FC236}">
                    <a16:creationId xmlns:a16="http://schemas.microsoft.com/office/drawing/2014/main" id="{C0B360B3-4411-4811-9BA1-89D610F5BC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8028" y="4039308"/>
                <a:ext cx="2589546" cy="3191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ru-RU" sz="1600" b="1" dirty="0">
                    <a:solidFill>
                      <a:schemeClr val="accent2"/>
                    </a:solidFill>
                  </a:rPr>
                  <a:t>Пользователи</a:t>
                </a:r>
              </a:p>
            </p:txBody>
          </p:sp>
        </p:grp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509B5EA4-68DF-43C5-8BF6-48F5E0682DA6}"/>
                </a:ext>
              </a:extLst>
            </p:cNvPr>
            <p:cNvCxnSpPr>
              <a:cxnSpLocks/>
            </p:cNvCxnSpPr>
            <p:nvPr/>
          </p:nvCxnSpPr>
          <p:spPr>
            <a:xfrm>
              <a:off x="6356068" y="2917896"/>
              <a:ext cx="187030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9321645-E91F-4AC4-88A0-680281A11B6C}"/>
              </a:ext>
            </a:extLst>
          </p:cNvPr>
          <p:cNvGrpSpPr/>
          <p:nvPr/>
        </p:nvGrpSpPr>
        <p:grpSpPr>
          <a:xfrm>
            <a:off x="9543531" y="1851012"/>
            <a:ext cx="1730509" cy="903238"/>
            <a:chOff x="9543531" y="1941690"/>
            <a:chExt cx="1870302" cy="976206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0F069B53-D9E2-4800-A4B0-AFB0F8C7F151}"/>
                </a:ext>
              </a:extLst>
            </p:cNvPr>
            <p:cNvGrpSpPr/>
            <p:nvPr/>
          </p:nvGrpSpPr>
          <p:grpSpPr>
            <a:xfrm>
              <a:off x="9789668" y="1941690"/>
              <a:ext cx="1378029" cy="858666"/>
              <a:chOff x="9584147" y="3251540"/>
              <a:chExt cx="1789073" cy="1114790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4DA33CC3-A17A-44DC-A531-CB35F63DE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7585" y="3251540"/>
                <a:ext cx="982196" cy="818829"/>
              </a:xfrm>
              <a:prstGeom prst="rect">
                <a:avLst/>
              </a:prstGeom>
            </p:spPr>
          </p:pic>
          <p:sp>
            <p:nvSpPr>
              <p:cNvPr id="25" name="Объект 2">
                <a:extLst>
                  <a:ext uri="{FF2B5EF4-FFF2-40B4-BE49-F238E27FC236}">
                    <a16:creationId xmlns:a16="http://schemas.microsoft.com/office/drawing/2014/main" id="{99094A50-6FD4-41F3-ACBE-92FF9278F8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84147" y="4025789"/>
                <a:ext cx="1789073" cy="34054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ru-RU" sz="1600" b="1" dirty="0">
                    <a:solidFill>
                      <a:schemeClr val="accent2"/>
                    </a:solidFill>
                  </a:rPr>
                  <a:t>Системы</a:t>
                </a:r>
              </a:p>
            </p:txBody>
          </p:sp>
        </p:grp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1B88D1FE-24AB-44BD-81E5-16D7AAF46A59}"/>
                </a:ext>
              </a:extLst>
            </p:cNvPr>
            <p:cNvCxnSpPr>
              <a:cxnSpLocks/>
            </p:cNvCxnSpPr>
            <p:nvPr/>
          </p:nvCxnSpPr>
          <p:spPr>
            <a:xfrm>
              <a:off x="9543531" y="2917896"/>
              <a:ext cx="187030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Объект 2">
            <a:extLst>
              <a:ext uri="{FF2B5EF4-FFF2-40B4-BE49-F238E27FC236}">
                <a16:creationId xmlns:a16="http://schemas.microsoft.com/office/drawing/2014/main" id="{C8468EC2-1DB8-46D4-83C1-E42AAB868748}"/>
              </a:ext>
            </a:extLst>
          </p:cNvPr>
          <p:cNvSpPr txBox="1">
            <a:spLocks/>
          </p:cNvSpPr>
          <p:nvPr/>
        </p:nvSpPr>
        <p:spPr>
          <a:xfrm>
            <a:off x="318233" y="4440677"/>
            <a:ext cx="2806102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Карьерный путь, программа обучения</a:t>
            </a:r>
          </a:p>
        </p:txBody>
      </p:sp>
      <p:sp>
        <p:nvSpPr>
          <p:cNvPr id="52" name="Объект 2">
            <a:extLst>
              <a:ext uri="{FF2B5EF4-FFF2-40B4-BE49-F238E27FC236}">
                <a16:creationId xmlns:a16="http://schemas.microsoft.com/office/drawing/2014/main" id="{F3367E02-FAD8-4E0C-9E27-7D2338C625C6}"/>
              </a:ext>
            </a:extLst>
          </p:cNvPr>
          <p:cNvSpPr txBox="1">
            <a:spLocks/>
          </p:cNvSpPr>
          <p:nvPr/>
        </p:nvSpPr>
        <p:spPr>
          <a:xfrm>
            <a:off x="3540951" y="4440677"/>
            <a:ext cx="2027597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Смешанное обучение</a:t>
            </a:r>
          </a:p>
        </p:txBody>
      </p:sp>
      <p:sp>
        <p:nvSpPr>
          <p:cNvPr id="53" name="Объект 2">
            <a:extLst>
              <a:ext uri="{FF2B5EF4-FFF2-40B4-BE49-F238E27FC236}">
                <a16:creationId xmlns:a16="http://schemas.microsoft.com/office/drawing/2014/main" id="{873EF342-2855-495E-AC14-9C87DABEDE90}"/>
              </a:ext>
            </a:extLst>
          </p:cNvPr>
          <p:cNvSpPr txBox="1">
            <a:spLocks/>
          </p:cNvSpPr>
          <p:nvPr/>
        </p:nvSpPr>
        <p:spPr>
          <a:xfrm>
            <a:off x="6416253" y="4425783"/>
            <a:ext cx="2027597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Фокус на карьере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id="{8B498616-08DB-4512-AC22-6EFDA939DBE6}"/>
              </a:ext>
            </a:extLst>
          </p:cNvPr>
          <p:cNvSpPr txBox="1">
            <a:spLocks/>
          </p:cNvSpPr>
          <p:nvPr/>
        </p:nvSpPr>
        <p:spPr>
          <a:xfrm>
            <a:off x="9103105" y="4425783"/>
            <a:ext cx="2751155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LMS как платформа управления талантами</a:t>
            </a: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C4FB342C-1151-41F2-BBB3-5EC58570DDB7}"/>
              </a:ext>
            </a:extLst>
          </p:cNvPr>
          <p:cNvGrpSpPr/>
          <p:nvPr/>
        </p:nvGrpSpPr>
        <p:grpSpPr>
          <a:xfrm>
            <a:off x="263047" y="4025820"/>
            <a:ext cx="11761802" cy="337943"/>
            <a:chOff x="263047" y="2116947"/>
            <a:chExt cx="11761802" cy="582024"/>
          </a:xfrm>
        </p:grpSpPr>
        <p:sp>
          <p:nvSpPr>
            <p:cNvPr id="56" name="Объект 2">
              <a:extLst>
                <a:ext uri="{FF2B5EF4-FFF2-40B4-BE49-F238E27FC236}">
                  <a16:creationId xmlns:a16="http://schemas.microsoft.com/office/drawing/2014/main" id="{5038477B-7D6B-4B97-B425-CFD6304458CF}"/>
                </a:ext>
              </a:extLst>
            </p:cNvPr>
            <p:cNvSpPr txBox="1">
              <a:spLocks/>
            </p:cNvSpPr>
            <p:nvPr/>
          </p:nvSpPr>
          <p:spPr>
            <a:xfrm>
              <a:off x="3457184" y="2121931"/>
              <a:ext cx="8567665" cy="577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1200"/>
                </a:spcBef>
                <a:buNone/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AEDFAF02-64DA-4BB9-9C36-7C1F8D772AE8}"/>
                </a:ext>
              </a:extLst>
            </p:cNvPr>
            <p:cNvSpPr/>
            <p:nvPr/>
          </p:nvSpPr>
          <p:spPr>
            <a:xfrm>
              <a:off x="263047" y="2116947"/>
              <a:ext cx="11475563" cy="5820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2003 - 2006 гг. </a:t>
              </a:r>
              <a:r>
                <a:rPr lang="ru-RU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Управление талантами </a:t>
              </a:r>
            </a:p>
          </p:txBody>
        </p:sp>
      </p:grpSp>
      <p:sp>
        <p:nvSpPr>
          <p:cNvPr id="58" name="Объект 2">
            <a:extLst>
              <a:ext uri="{FF2B5EF4-FFF2-40B4-BE49-F238E27FC236}">
                <a16:creationId xmlns:a16="http://schemas.microsoft.com/office/drawing/2014/main" id="{A1E91895-94F7-48ED-9809-7A2001DE5D19}"/>
              </a:ext>
            </a:extLst>
          </p:cNvPr>
          <p:cNvSpPr txBox="1">
            <a:spLocks/>
          </p:cNvSpPr>
          <p:nvPr/>
        </p:nvSpPr>
        <p:spPr>
          <a:xfrm>
            <a:off x="318233" y="5683862"/>
            <a:ext cx="2806102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YouTube,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видео, мобильное потребление</a:t>
            </a: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EA97852A-DCE5-4B0C-B04F-B6F3B225A797}"/>
              </a:ext>
            </a:extLst>
          </p:cNvPr>
          <p:cNvSpPr txBox="1">
            <a:spLocks/>
          </p:cNvSpPr>
          <p:nvPr/>
        </p:nvSpPr>
        <p:spPr>
          <a:xfrm>
            <a:off x="3540951" y="5683862"/>
            <a:ext cx="2027597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Модель 70-20-10</a:t>
            </a: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41B18BEB-81A9-4786-93E3-E6AB23F3A31B}"/>
              </a:ext>
            </a:extLst>
          </p:cNvPr>
          <p:cNvSpPr txBox="1">
            <a:spLocks/>
          </p:cNvSpPr>
          <p:nvPr/>
        </p:nvSpPr>
        <p:spPr>
          <a:xfrm>
            <a:off x="6416253" y="5668968"/>
            <a:ext cx="2027597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Обучение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запросу</a:t>
            </a:r>
          </a:p>
        </p:txBody>
      </p:sp>
      <p:sp>
        <p:nvSpPr>
          <p:cNvPr id="61" name="Объект 2">
            <a:extLst>
              <a:ext uri="{FF2B5EF4-FFF2-40B4-BE49-F238E27FC236}">
                <a16:creationId xmlns:a16="http://schemas.microsoft.com/office/drawing/2014/main" id="{FDB9F418-B23B-4CB2-8B76-FEA3E8DDC85E}"/>
              </a:ext>
            </a:extLst>
          </p:cNvPr>
          <p:cNvSpPr txBox="1">
            <a:spLocks/>
          </p:cNvSpPr>
          <p:nvPr/>
        </p:nvSpPr>
        <p:spPr>
          <a:xfrm>
            <a:off x="9103105" y="5668968"/>
            <a:ext cx="2751155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LMS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платформа взаимодействия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751AB19-02E3-46D9-952C-8A5F91E5C430}"/>
              </a:ext>
            </a:extLst>
          </p:cNvPr>
          <p:cNvGrpSpPr/>
          <p:nvPr/>
        </p:nvGrpSpPr>
        <p:grpSpPr>
          <a:xfrm>
            <a:off x="263047" y="5269005"/>
            <a:ext cx="11761802" cy="337943"/>
            <a:chOff x="263047" y="2116947"/>
            <a:chExt cx="11761802" cy="582024"/>
          </a:xfrm>
        </p:grpSpPr>
        <p:sp>
          <p:nvSpPr>
            <p:cNvPr id="63" name="Объект 2">
              <a:extLst>
                <a:ext uri="{FF2B5EF4-FFF2-40B4-BE49-F238E27FC236}">
                  <a16:creationId xmlns:a16="http://schemas.microsoft.com/office/drawing/2014/main" id="{1AFB86FF-61D0-44C7-A9FB-98BE12F42A43}"/>
                </a:ext>
              </a:extLst>
            </p:cNvPr>
            <p:cNvSpPr txBox="1">
              <a:spLocks/>
            </p:cNvSpPr>
            <p:nvPr/>
          </p:nvSpPr>
          <p:spPr>
            <a:xfrm>
              <a:off x="3457184" y="2121931"/>
              <a:ext cx="8567665" cy="577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1200"/>
                </a:spcBef>
                <a:buNone/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F50B7AB6-4D9C-478C-B071-A77ABC37A380}"/>
                </a:ext>
              </a:extLst>
            </p:cNvPr>
            <p:cNvSpPr/>
            <p:nvPr/>
          </p:nvSpPr>
          <p:spPr>
            <a:xfrm>
              <a:off x="263047" y="2116947"/>
              <a:ext cx="11475563" cy="5820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2008 - 2016 гг. </a:t>
              </a:r>
              <a:r>
                <a:rPr lang="ru-RU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Непрерывное обучение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27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4A33C501-3C97-4FC2-9A3D-ADA77D5B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640" y="247650"/>
            <a:ext cx="10196160" cy="691772"/>
          </a:xfrm>
        </p:spPr>
        <p:txBody>
          <a:bodyPr/>
          <a:lstStyle/>
          <a:p>
            <a:r>
              <a:rPr lang="ru-RU" sz="3200" dirty="0">
                <a:solidFill>
                  <a:srgbClr val="ED7D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снизить затраты на обучение персонала?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B13263D9-4EBC-4096-B570-60D286B9E0B4}"/>
              </a:ext>
            </a:extLst>
          </p:cNvPr>
          <p:cNvSpPr txBox="1">
            <a:spLocks/>
          </p:cNvSpPr>
          <p:nvPr/>
        </p:nvSpPr>
        <p:spPr>
          <a:xfrm>
            <a:off x="832415" y="1327805"/>
            <a:ext cx="10527170" cy="60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Обучение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/>
                </a:solidFill>
              </a:rPr>
              <a:t>— не роскошь, а необходимость. 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0BC63E90-5D80-47E3-9FF6-BC62BF7B6E23}"/>
              </a:ext>
            </a:extLst>
          </p:cNvPr>
          <p:cNvSpPr txBox="1">
            <a:spLocks/>
          </p:cNvSpPr>
          <p:nvPr/>
        </p:nvSpPr>
        <p:spPr>
          <a:xfrm>
            <a:off x="433626" y="3128124"/>
            <a:ext cx="5082271" cy="1173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Вырастить «своих» выгоднее, чем «охотиться за головами».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A85DDB-804F-4F14-BBEB-FBD85EE928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/>
        </p:blipFill>
        <p:spPr>
          <a:xfrm>
            <a:off x="4910203" y="1934580"/>
            <a:ext cx="7273796" cy="4923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49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C71AF-5E13-42A9-9D07-18BAE6A5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 процесса обучения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48AD96D-A1DE-4DCF-BA15-8DD4C6343E9C}"/>
              </a:ext>
            </a:extLst>
          </p:cNvPr>
          <p:cNvSpPr txBox="1">
            <a:spLocks/>
          </p:cNvSpPr>
          <p:nvPr/>
        </p:nvSpPr>
        <p:spPr>
          <a:xfrm>
            <a:off x="0" y="1160184"/>
            <a:ext cx="12192000" cy="69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Эволюция процесса обучения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09EFB3E6-3B89-4D16-9218-04BE0C1D2805}"/>
              </a:ext>
            </a:extLst>
          </p:cNvPr>
          <p:cNvGrpSpPr/>
          <p:nvPr/>
        </p:nvGrpSpPr>
        <p:grpSpPr>
          <a:xfrm>
            <a:off x="263047" y="2846691"/>
            <a:ext cx="11761802" cy="337943"/>
            <a:chOff x="263047" y="2116947"/>
            <a:chExt cx="11761802" cy="582024"/>
          </a:xfrm>
        </p:grpSpPr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58515881-F78D-41F6-95B5-987976F85E29}"/>
                </a:ext>
              </a:extLst>
            </p:cNvPr>
            <p:cNvSpPr txBox="1">
              <a:spLocks/>
            </p:cNvSpPr>
            <p:nvPr/>
          </p:nvSpPr>
          <p:spPr>
            <a:xfrm>
              <a:off x="3457184" y="2121931"/>
              <a:ext cx="8567665" cy="577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1200"/>
                </a:spcBef>
                <a:buNone/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52ABBDB-4CA7-4DDA-8F86-31699AEBF743}"/>
                </a:ext>
              </a:extLst>
            </p:cNvPr>
            <p:cNvSpPr/>
            <p:nvPr/>
          </p:nvSpPr>
          <p:spPr>
            <a:xfrm>
              <a:off x="263047" y="2116947"/>
              <a:ext cx="11475563" cy="5820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2017 – 2019 гг. </a:t>
              </a:r>
              <a:r>
                <a:rPr lang="ru-RU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Цифровое обучение </a:t>
              </a:r>
            </a:p>
          </p:txBody>
        </p:sp>
      </p:grpSp>
      <p:sp>
        <p:nvSpPr>
          <p:cNvPr id="30" name="Объект 2">
            <a:extLst>
              <a:ext uri="{FF2B5EF4-FFF2-40B4-BE49-F238E27FC236}">
                <a16:creationId xmlns:a16="http://schemas.microsoft.com/office/drawing/2014/main" id="{3B014C96-ECBF-47BF-AA77-54AF164500FC}"/>
              </a:ext>
            </a:extLst>
          </p:cNvPr>
          <p:cNvSpPr txBox="1">
            <a:spLocks/>
          </p:cNvSpPr>
          <p:nvPr/>
        </p:nvSpPr>
        <p:spPr>
          <a:xfrm>
            <a:off x="318233" y="3229937"/>
            <a:ext cx="2806102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Микрообучение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потоковое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live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-видео, электронные курсы 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BBE43028-D4C8-46B8-A33C-61BC19EC0E12}"/>
              </a:ext>
            </a:extLst>
          </p:cNvPr>
          <p:cNvSpPr txBox="1">
            <a:spLocks/>
          </p:cNvSpPr>
          <p:nvPr/>
        </p:nvSpPr>
        <p:spPr>
          <a:xfrm>
            <a:off x="3540951" y="3229937"/>
            <a:ext cx="2027597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Дизайн-мышление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18479EE0-42B4-466B-A5CC-047650BCEBA0}"/>
              </a:ext>
            </a:extLst>
          </p:cNvPr>
          <p:cNvSpPr txBox="1">
            <a:spLocks/>
          </p:cNvSpPr>
          <p:nvPr/>
        </p:nvSpPr>
        <p:spPr>
          <a:xfrm>
            <a:off x="6256126" y="3215043"/>
            <a:ext cx="2347850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любой точке мира, в любое время 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DA348E95-FC48-4684-BFFC-B97E9480500B}"/>
              </a:ext>
            </a:extLst>
          </p:cNvPr>
          <p:cNvSpPr txBox="1">
            <a:spLocks/>
          </p:cNvSpPr>
          <p:nvPr/>
        </p:nvSpPr>
        <p:spPr>
          <a:xfrm>
            <a:off x="9103105" y="3215043"/>
            <a:ext cx="2751155" cy="8279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Невидимая LMS, основанная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больших данных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EBA6C67-F37A-490B-B6A4-9B3294669972}"/>
              </a:ext>
            </a:extLst>
          </p:cNvPr>
          <p:cNvGrpSpPr/>
          <p:nvPr/>
        </p:nvGrpSpPr>
        <p:grpSpPr>
          <a:xfrm>
            <a:off x="778179" y="1806237"/>
            <a:ext cx="1730509" cy="946377"/>
            <a:chOff x="778179" y="1895067"/>
            <a:chExt cx="1870302" cy="1022829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239FF235-0C20-496B-BDDC-EBE949D2239D}"/>
                </a:ext>
              </a:extLst>
            </p:cNvPr>
            <p:cNvGrpSpPr/>
            <p:nvPr/>
          </p:nvGrpSpPr>
          <p:grpSpPr>
            <a:xfrm>
              <a:off x="980779" y="1895067"/>
              <a:ext cx="1465102" cy="902941"/>
              <a:chOff x="770225" y="3197549"/>
              <a:chExt cx="1902119" cy="1172272"/>
            </a:xfrm>
          </p:grpSpPr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8B6767DB-72B9-4FB5-B3AB-AAF517DF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22218" y="3197549"/>
                <a:ext cx="998135" cy="862660"/>
              </a:xfrm>
              <a:prstGeom prst="rect">
                <a:avLst/>
              </a:prstGeom>
            </p:spPr>
          </p:pic>
          <p:sp>
            <p:nvSpPr>
              <p:cNvPr id="22" name="Объект 2">
                <a:extLst>
                  <a:ext uri="{FF2B5EF4-FFF2-40B4-BE49-F238E27FC236}">
                    <a16:creationId xmlns:a16="http://schemas.microsoft.com/office/drawing/2014/main" id="{2F820747-D9DC-4D3E-ADAB-E8E185D5EF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0225" y="4029280"/>
                <a:ext cx="1902119" cy="34054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ru-RU" sz="1600" b="1" dirty="0">
                    <a:solidFill>
                      <a:schemeClr val="accent2"/>
                    </a:solidFill>
                  </a:rPr>
                  <a:t>Формат</a:t>
                </a:r>
              </a:p>
            </p:txBody>
          </p:sp>
        </p:grp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348CF597-0756-4A9D-9E02-B45FDA4F2477}"/>
                </a:ext>
              </a:extLst>
            </p:cNvPr>
            <p:cNvCxnSpPr>
              <a:cxnSpLocks/>
            </p:cNvCxnSpPr>
            <p:nvPr/>
          </p:nvCxnSpPr>
          <p:spPr>
            <a:xfrm>
              <a:off x="778179" y="2917896"/>
              <a:ext cx="187030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4795464-187A-4768-A003-5610A86F3361}"/>
              </a:ext>
            </a:extLst>
          </p:cNvPr>
          <p:cNvGrpSpPr/>
          <p:nvPr/>
        </p:nvGrpSpPr>
        <p:grpSpPr>
          <a:xfrm>
            <a:off x="3658533" y="1861972"/>
            <a:ext cx="1730509" cy="893098"/>
            <a:chOff x="3580275" y="1952649"/>
            <a:chExt cx="1870302" cy="965247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C609C689-7007-42B2-98F7-E9243F0B5249}"/>
                </a:ext>
              </a:extLst>
            </p:cNvPr>
            <p:cNvGrpSpPr/>
            <p:nvPr/>
          </p:nvGrpSpPr>
          <p:grpSpPr>
            <a:xfrm>
              <a:off x="3734550" y="1952649"/>
              <a:ext cx="1561752" cy="851946"/>
              <a:chOff x="3540951" y="3262498"/>
              <a:chExt cx="2027597" cy="1106065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1DA71226-B4CD-4FEC-803D-0E159FBCC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6981" y="3262498"/>
                <a:ext cx="635538" cy="796913"/>
              </a:xfrm>
              <a:prstGeom prst="rect">
                <a:avLst/>
              </a:prstGeom>
            </p:spPr>
          </p:pic>
          <p:sp>
            <p:nvSpPr>
              <p:cNvPr id="23" name="Объект 2">
                <a:extLst>
                  <a:ext uri="{FF2B5EF4-FFF2-40B4-BE49-F238E27FC236}">
                    <a16:creationId xmlns:a16="http://schemas.microsoft.com/office/drawing/2014/main" id="{C0687F43-075A-4BBB-97E8-F63562D12C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0951" y="4028022"/>
                <a:ext cx="2027597" cy="34054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ru-RU" sz="1600" b="1" dirty="0">
                    <a:solidFill>
                      <a:schemeClr val="accent2"/>
                    </a:solidFill>
                  </a:rPr>
                  <a:t>Философия</a:t>
                </a:r>
              </a:p>
            </p:txBody>
          </p:sp>
        </p:grp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8291EE18-64A1-4B72-8D83-93C738CAF3BD}"/>
                </a:ext>
              </a:extLst>
            </p:cNvPr>
            <p:cNvCxnSpPr>
              <a:cxnSpLocks/>
            </p:cNvCxnSpPr>
            <p:nvPr/>
          </p:nvCxnSpPr>
          <p:spPr>
            <a:xfrm>
              <a:off x="3580275" y="2917896"/>
              <a:ext cx="187030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464DC85-CC27-4717-82A2-21114CE77F4D}"/>
              </a:ext>
            </a:extLst>
          </p:cNvPr>
          <p:cNvGrpSpPr/>
          <p:nvPr/>
        </p:nvGrpSpPr>
        <p:grpSpPr>
          <a:xfrm>
            <a:off x="6538888" y="1918697"/>
            <a:ext cx="1845508" cy="838901"/>
            <a:chOff x="6293924" y="2011223"/>
            <a:chExt cx="1994591" cy="906673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1EE59D95-79E4-492A-A4A2-35FD9EB0D4C5}"/>
                </a:ext>
              </a:extLst>
            </p:cNvPr>
            <p:cNvGrpSpPr/>
            <p:nvPr/>
          </p:nvGrpSpPr>
          <p:grpSpPr>
            <a:xfrm>
              <a:off x="6293924" y="2011223"/>
              <a:ext cx="1994591" cy="793373"/>
              <a:chOff x="6148028" y="3328442"/>
              <a:chExt cx="2589546" cy="1030021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5E2D9BAD-6EBA-4008-B27B-D7D95D3DCF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9147" y="3328442"/>
                <a:ext cx="1081810" cy="729177"/>
              </a:xfrm>
              <a:prstGeom prst="rect">
                <a:avLst/>
              </a:prstGeom>
            </p:spPr>
          </p:pic>
          <p:sp>
            <p:nvSpPr>
              <p:cNvPr id="24" name="Объект 2">
                <a:extLst>
                  <a:ext uri="{FF2B5EF4-FFF2-40B4-BE49-F238E27FC236}">
                    <a16:creationId xmlns:a16="http://schemas.microsoft.com/office/drawing/2014/main" id="{C0B360B3-4411-4811-9BA1-89D610F5BC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8028" y="4039308"/>
                <a:ext cx="2589546" cy="3191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ru-RU" sz="1600" b="1" dirty="0">
                    <a:solidFill>
                      <a:schemeClr val="accent2"/>
                    </a:solidFill>
                  </a:rPr>
                  <a:t>Пользователи</a:t>
                </a:r>
              </a:p>
            </p:txBody>
          </p:sp>
        </p:grp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509B5EA4-68DF-43C5-8BF6-48F5E0682DA6}"/>
                </a:ext>
              </a:extLst>
            </p:cNvPr>
            <p:cNvCxnSpPr>
              <a:cxnSpLocks/>
            </p:cNvCxnSpPr>
            <p:nvPr/>
          </p:nvCxnSpPr>
          <p:spPr>
            <a:xfrm>
              <a:off x="6356068" y="2917896"/>
              <a:ext cx="187030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9321645-E91F-4AC4-88A0-680281A11B6C}"/>
              </a:ext>
            </a:extLst>
          </p:cNvPr>
          <p:cNvGrpSpPr/>
          <p:nvPr/>
        </p:nvGrpSpPr>
        <p:grpSpPr>
          <a:xfrm>
            <a:off x="9543531" y="1851012"/>
            <a:ext cx="1730509" cy="903238"/>
            <a:chOff x="9543531" y="1941690"/>
            <a:chExt cx="1870302" cy="976206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0F069B53-D9E2-4800-A4B0-AFB0F8C7F151}"/>
                </a:ext>
              </a:extLst>
            </p:cNvPr>
            <p:cNvGrpSpPr/>
            <p:nvPr/>
          </p:nvGrpSpPr>
          <p:grpSpPr>
            <a:xfrm>
              <a:off x="9789668" y="1941690"/>
              <a:ext cx="1378029" cy="858666"/>
              <a:chOff x="9584147" y="3251540"/>
              <a:chExt cx="1789073" cy="1114790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4DA33CC3-A17A-44DC-A531-CB35F63DE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7585" y="3251540"/>
                <a:ext cx="982196" cy="818829"/>
              </a:xfrm>
              <a:prstGeom prst="rect">
                <a:avLst/>
              </a:prstGeom>
            </p:spPr>
          </p:pic>
          <p:sp>
            <p:nvSpPr>
              <p:cNvPr id="25" name="Объект 2">
                <a:extLst>
                  <a:ext uri="{FF2B5EF4-FFF2-40B4-BE49-F238E27FC236}">
                    <a16:creationId xmlns:a16="http://schemas.microsoft.com/office/drawing/2014/main" id="{99094A50-6FD4-41F3-ACBE-92FF9278F8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84147" y="4025789"/>
                <a:ext cx="1789073" cy="34054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ED7D3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ru-RU" sz="1600" b="1" dirty="0">
                    <a:solidFill>
                      <a:schemeClr val="accent2"/>
                    </a:solidFill>
                  </a:rPr>
                  <a:t>Системы</a:t>
                </a:r>
              </a:p>
            </p:txBody>
          </p:sp>
        </p:grp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1B88D1FE-24AB-44BD-81E5-16D7AAF46A59}"/>
                </a:ext>
              </a:extLst>
            </p:cNvPr>
            <p:cNvCxnSpPr>
              <a:cxnSpLocks/>
            </p:cNvCxnSpPr>
            <p:nvPr/>
          </p:nvCxnSpPr>
          <p:spPr>
            <a:xfrm>
              <a:off x="9543531" y="2917896"/>
              <a:ext cx="187030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Объект 2">
            <a:extLst>
              <a:ext uri="{FF2B5EF4-FFF2-40B4-BE49-F238E27FC236}">
                <a16:creationId xmlns:a16="http://schemas.microsoft.com/office/drawing/2014/main" id="{C8468EC2-1DB8-46D4-83C1-E42AAB868748}"/>
              </a:ext>
            </a:extLst>
          </p:cNvPr>
          <p:cNvSpPr txBox="1">
            <a:spLocks/>
          </p:cNvSpPr>
          <p:nvPr/>
        </p:nvSpPr>
        <p:spPr>
          <a:xfrm>
            <a:off x="318233" y="4808736"/>
            <a:ext cx="2806102" cy="1132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Без отрыва от работы, виртуальная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дополненная реальность (VR/AR) </a:t>
            </a:r>
          </a:p>
        </p:txBody>
      </p:sp>
      <p:sp>
        <p:nvSpPr>
          <p:cNvPr id="52" name="Объект 2">
            <a:extLst>
              <a:ext uri="{FF2B5EF4-FFF2-40B4-BE49-F238E27FC236}">
                <a16:creationId xmlns:a16="http://schemas.microsoft.com/office/drawing/2014/main" id="{F3367E02-FAD8-4E0C-9E27-7D2338C625C6}"/>
              </a:ext>
            </a:extLst>
          </p:cNvPr>
          <p:cNvSpPr txBox="1">
            <a:spLocks/>
          </p:cNvSpPr>
          <p:nvPr/>
        </p:nvSpPr>
        <p:spPr>
          <a:xfrm>
            <a:off x="3540951" y="4808736"/>
            <a:ext cx="2027597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Полезный опыт</a:t>
            </a:r>
          </a:p>
        </p:txBody>
      </p:sp>
      <p:sp>
        <p:nvSpPr>
          <p:cNvPr id="53" name="Объект 2">
            <a:extLst>
              <a:ext uri="{FF2B5EF4-FFF2-40B4-BE49-F238E27FC236}">
                <a16:creationId xmlns:a16="http://schemas.microsoft.com/office/drawing/2014/main" id="{873EF342-2855-495E-AC14-9C87DABEDE90}"/>
              </a:ext>
            </a:extLst>
          </p:cNvPr>
          <p:cNvSpPr txBox="1">
            <a:spLocks/>
          </p:cNvSpPr>
          <p:nvPr/>
        </p:nvSpPr>
        <p:spPr>
          <a:xfrm>
            <a:off x="6263502" y="4793842"/>
            <a:ext cx="2396277" cy="42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любой точке мира, в любое время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id="{8B498616-08DB-4512-AC22-6EFDA939DBE6}"/>
              </a:ext>
            </a:extLst>
          </p:cNvPr>
          <p:cNvSpPr txBox="1">
            <a:spLocks/>
          </p:cNvSpPr>
          <p:nvPr/>
        </p:nvSpPr>
        <p:spPr>
          <a:xfrm>
            <a:off x="9103105" y="4793842"/>
            <a:ext cx="2751155" cy="903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Умное, персонализированное, машинное обучение</a:t>
            </a: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C4FB342C-1151-41F2-BBB3-5EC58570DDB7}"/>
              </a:ext>
            </a:extLst>
          </p:cNvPr>
          <p:cNvGrpSpPr/>
          <p:nvPr/>
        </p:nvGrpSpPr>
        <p:grpSpPr>
          <a:xfrm>
            <a:off x="263047" y="4393879"/>
            <a:ext cx="11761802" cy="337943"/>
            <a:chOff x="263047" y="2116947"/>
            <a:chExt cx="11761802" cy="582024"/>
          </a:xfrm>
        </p:grpSpPr>
        <p:sp>
          <p:nvSpPr>
            <p:cNvPr id="56" name="Объект 2">
              <a:extLst>
                <a:ext uri="{FF2B5EF4-FFF2-40B4-BE49-F238E27FC236}">
                  <a16:creationId xmlns:a16="http://schemas.microsoft.com/office/drawing/2014/main" id="{5038477B-7D6B-4B97-B425-CFD6304458CF}"/>
                </a:ext>
              </a:extLst>
            </p:cNvPr>
            <p:cNvSpPr txBox="1">
              <a:spLocks/>
            </p:cNvSpPr>
            <p:nvPr/>
          </p:nvSpPr>
          <p:spPr>
            <a:xfrm>
              <a:off x="3457184" y="2121931"/>
              <a:ext cx="8567665" cy="577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D3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1200"/>
                </a:spcBef>
                <a:buNone/>
              </a:pP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AEDFAF02-64DA-4BB9-9C36-7C1F8D772AE8}"/>
                </a:ext>
              </a:extLst>
            </p:cNvPr>
            <p:cNvSpPr/>
            <p:nvPr/>
          </p:nvSpPr>
          <p:spPr>
            <a:xfrm>
              <a:off x="263047" y="2116947"/>
              <a:ext cx="11475563" cy="5820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2020 г. </a:t>
              </a:r>
              <a:r>
                <a:rPr lang="ru-RU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Обучение в рамках рабочего процесса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683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4A33C501-3C97-4FC2-9A3D-ADA77D5B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ED7D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Вопросы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0BC63E90-5D80-47E3-9FF6-BC62BF7B6E23}"/>
              </a:ext>
            </a:extLst>
          </p:cNvPr>
          <p:cNvSpPr txBox="1">
            <a:spLocks/>
          </p:cNvSpPr>
          <p:nvPr/>
        </p:nvSpPr>
        <p:spPr>
          <a:xfrm>
            <a:off x="433626" y="939420"/>
            <a:ext cx="11591224" cy="4979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 установить баланс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между качеством обучения и бюджетом? 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получить больший результат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меньших затратах? 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быстро обучить специалиста?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D3B204-3774-42EB-BB34-D5F3CA713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16" y="1878843"/>
            <a:ext cx="4366219" cy="341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52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7678A0-CB83-4230-9775-31D61AC3B603}"/>
              </a:ext>
            </a:extLst>
          </p:cNvPr>
          <p:cNvSpPr/>
          <p:nvPr/>
        </p:nvSpPr>
        <p:spPr>
          <a:xfrm>
            <a:off x="-1" y="2051426"/>
            <a:ext cx="12191987" cy="839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3000"/>
              </a:spcBef>
              <a:buNone/>
            </a:pPr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2-х </a:t>
            </a:r>
            <a:r>
              <a:rPr lang="ru-RU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дневный</a:t>
            </a:r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тренинг  для 1 группы (до 16 человек) — </a:t>
            </a:r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75. 000 р.</a:t>
            </a: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4A33C501-3C97-4FC2-9A3D-ADA77D5B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ED7D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Приглашенный эксперт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0BC63E90-5D80-47E3-9FF6-BC62BF7B6E23}"/>
              </a:ext>
            </a:extLst>
          </p:cNvPr>
          <p:cNvSpPr txBox="1">
            <a:spLocks/>
          </p:cNvSpPr>
          <p:nvPr/>
        </p:nvSpPr>
        <p:spPr>
          <a:xfrm>
            <a:off x="433626" y="3355608"/>
            <a:ext cx="11328314" cy="2562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гонорар тренера — от 20 000 р./1 день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аренда помещения — от 10 000 р./1 день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кофе-брейки — от 2 500 р./1 день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b="1" dirty="0">
                <a:solidFill>
                  <a:srgbClr val="ED7D31"/>
                </a:solidFill>
              </a:rPr>
              <a:t>+</a:t>
            </a:r>
            <a:r>
              <a:rPr lang="ru-RU" sz="2400" dirty="0">
                <a:solidFill>
                  <a:srgbClr val="ED7D31"/>
                </a:solidFill>
              </a:rPr>
              <a:t> трансфер, проживание тренера,</a:t>
            </a:r>
            <a:br>
              <a:rPr lang="ru-RU" sz="2400" dirty="0">
                <a:solidFill>
                  <a:srgbClr val="ED7D31"/>
                </a:solidFill>
              </a:rPr>
            </a:br>
            <a:r>
              <a:rPr lang="ru-RU" sz="2400" dirty="0">
                <a:solidFill>
                  <a:srgbClr val="ED7D31"/>
                </a:solidFill>
              </a:rPr>
              <a:t>    печать методичек…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708BAB0-576C-488C-A648-DA95B9FAA8D0}"/>
              </a:ext>
            </a:extLst>
          </p:cNvPr>
          <p:cNvSpPr txBox="1">
            <a:spLocks/>
          </p:cNvSpPr>
          <p:nvPr/>
        </p:nvSpPr>
        <p:spPr>
          <a:xfrm>
            <a:off x="1507514" y="1327805"/>
            <a:ext cx="9176972" cy="60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Приглашенный эксперт — дорого?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67B26F-8F57-40D7-A5DD-A7F235643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9969" y="3242874"/>
            <a:ext cx="2997047" cy="299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4A33C501-3C97-4FC2-9A3D-ADA77D5B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ED7D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Приглашенный эксперт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7D7BA0C-FAAE-4166-82A7-40CDD7B14B8F}"/>
              </a:ext>
            </a:extLst>
          </p:cNvPr>
          <p:cNvCxnSpPr>
            <a:cxnSpLocks/>
          </p:cNvCxnSpPr>
          <p:nvPr/>
        </p:nvCxnSpPr>
        <p:spPr>
          <a:xfrm>
            <a:off x="6096000" y="1998463"/>
            <a:ext cx="0" cy="428803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3C556B1-9E4C-4030-8BD3-B197547F8E26}"/>
              </a:ext>
            </a:extLst>
          </p:cNvPr>
          <p:cNvSpPr txBox="1">
            <a:spLocks/>
          </p:cNvSpPr>
          <p:nvPr/>
        </p:nvSpPr>
        <p:spPr>
          <a:xfrm>
            <a:off x="355458" y="2867296"/>
            <a:ext cx="5428894" cy="3410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выбора тренера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 разные задачи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Удобно, при необходимости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разового обучения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«Свежий» взгляд на проблемы. Беспристрастность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Отсутствие издержек на содержание (рабочее место, отпуска и т.д.)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D222780-ADC7-48B8-A792-E5C8AD3B315F}"/>
              </a:ext>
            </a:extLst>
          </p:cNvPr>
          <p:cNvSpPr txBox="1">
            <a:spLocks/>
          </p:cNvSpPr>
          <p:nvPr/>
        </p:nvSpPr>
        <p:spPr>
          <a:xfrm>
            <a:off x="6259146" y="2876312"/>
            <a:ext cx="5504760" cy="3410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погружен в специфику компании,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знает корпоративную культуру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проблемы организации «изнутри»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Высокая стоимость по сравнению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штатным специалистом 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Временные расходы на организационные вопросы (договора, трансфер…)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Гонорар не зависит от результата обучения, нет возможности применить KPI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85D626-344D-411F-88E7-BEE67B2ADC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01" y="1977916"/>
            <a:ext cx="636746" cy="8077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5ED513-63F3-4531-BBF4-68BE9B618F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28" y="1977915"/>
            <a:ext cx="638996" cy="807745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B39204B0-6A48-4F1E-BEC3-493AA53E5609}"/>
              </a:ext>
            </a:extLst>
          </p:cNvPr>
          <p:cNvSpPr txBox="1">
            <a:spLocks/>
          </p:cNvSpPr>
          <p:nvPr/>
        </p:nvSpPr>
        <p:spPr>
          <a:xfrm>
            <a:off x="1507514" y="1135255"/>
            <a:ext cx="9176972" cy="60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Приглашенный эксперт — дорого?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2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2E56A-460F-45C3-A498-DCCCF6D7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Свой тренер в штате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07989DA-28D0-4D07-99BF-F680C2359C5C}"/>
              </a:ext>
            </a:extLst>
          </p:cNvPr>
          <p:cNvSpPr txBox="1">
            <a:spLocks/>
          </p:cNvSpPr>
          <p:nvPr/>
        </p:nvSpPr>
        <p:spPr>
          <a:xfrm>
            <a:off x="355457" y="2776643"/>
            <a:ext cx="5449435" cy="3417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Высокая экспертиза.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Знает компанию, специфику рынка лучше приглашенного эксперта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Экономичность.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Дешевле внешнего тренера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Управляемость.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Высокая сила воздействия на качество работы и загрузку тренера, возможность применить KPI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513C7400-ACBE-4D84-A2B7-6809B5A093B3}"/>
              </a:ext>
            </a:extLst>
          </p:cNvPr>
          <p:cNvSpPr txBox="1">
            <a:spLocks/>
          </p:cNvSpPr>
          <p:nvPr/>
        </p:nvSpPr>
        <p:spPr>
          <a:xfrm>
            <a:off x="6259146" y="2785659"/>
            <a:ext cx="5504760" cy="3417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Риск «замыливания» взгляда.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Опасность развития консерватизма и отсутствия развития для самого тренера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Риски недозагрузки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возможные простои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отсутствии потребностей в обучении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Риск профессионального выгорания самого тренера при проведении одних и тех же тем.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следствие, снижение качества проведения обучения.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76CCD16-D4C0-46A9-B8D9-EBB173F5E336}"/>
              </a:ext>
            </a:extLst>
          </p:cNvPr>
          <p:cNvCxnSpPr>
            <a:cxnSpLocks/>
          </p:cNvCxnSpPr>
          <p:nvPr/>
        </p:nvCxnSpPr>
        <p:spPr>
          <a:xfrm>
            <a:off x="6096000" y="1998463"/>
            <a:ext cx="0" cy="428803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97095C-6A97-4558-A3AA-F41C72A60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01" y="1977916"/>
            <a:ext cx="636746" cy="8077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78725C-A1AD-4FC8-A58C-373F90C55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28" y="1977915"/>
            <a:ext cx="638996" cy="807745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BA1621A2-E1F1-4978-90C2-6309807EC62B}"/>
              </a:ext>
            </a:extLst>
          </p:cNvPr>
          <p:cNvSpPr txBox="1">
            <a:spLocks/>
          </p:cNvSpPr>
          <p:nvPr/>
        </p:nvSpPr>
        <p:spPr>
          <a:xfrm>
            <a:off x="1507514" y="1135255"/>
            <a:ext cx="9176972" cy="60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Свой тренер в штате — выгоднее?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3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82384-116A-4D95-8A02-2A839950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Наставник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F086F7D-FB8C-4377-9E31-341977E6A804}"/>
              </a:ext>
            </a:extLst>
          </p:cNvPr>
          <p:cNvSpPr txBox="1">
            <a:spLocks/>
          </p:cNvSpPr>
          <p:nvPr/>
        </p:nvSpPr>
        <p:spPr>
          <a:xfrm>
            <a:off x="355457" y="2878021"/>
            <a:ext cx="5740537" cy="3316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Высокая экспертиза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(знает, умеет, применяет)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Экономичность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(не нужно нанимать или приглашать тренера)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наставника, дополнительная мотивация 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8D6CD53-6238-491E-AFC1-AD8A701FBAD2}"/>
              </a:ext>
            </a:extLst>
          </p:cNvPr>
          <p:cNvSpPr txBox="1">
            <a:spLocks/>
          </p:cNvSpPr>
          <p:nvPr/>
        </p:nvSpPr>
        <p:spPr>
          <a:xfrm>
            <a:off x="6259146" y="2887037"/>
            <a:ext cx="5504760" cy="3316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Хороший продавец –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равно эффективный наставник («хочу+ могу» обучать других людей)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Наставника нужно обучать инструментам наставничества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Временные ресурсы на разработку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внедрение системы наставничества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9094DC9-B8C3-49EC-AE04-F9D69B2F2979}"/>
              </a:ext>
            </a:extLst>
          </p:cNvPr>
          <p:cNvCxnSpPr>
            <a:cxnSpLocks/>
          </p:cNvCxnSpPr>
          <p:nvPr/>
        </p:nvCxnSpPr>
        <p:spPr>
          <a:xfrm>
            <a:off x="6096000" y="1998463"/>
            <a:ext cx="0" cy="428803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61FB54-2EC7-4785-93CE-EB96996C3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01" y="1977916"/>
            <a:ext cx="636746" cy="8077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48AE19-9603-4872-BC9B-488EC98C19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28" y="1977915"/>
            <a:ext cx="638996" cy="807745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8D623826-F272-490A-8E68-F7BE220D3CC2}"/>
              </a:ext>
            </a:extLst>
          </p:cNvPr>
          <p:cNvSpPr txBox="1">
            <a:spLocks/>
          </p:cNvSpPr>
          <p:nvPr/>
        </p:nvSpPr>
        <p:spPr>
          <a:xfrm>
            <a:off x="1507514" y="1135255"/>
            <a:ext cx="9176972" cy="60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Наставник — почти бесплатно?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12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82384-116A-4D95-8A02-2A839950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Самообучение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8023305-9763-4719-8C3D-00EA6A968585}"/>
              </a:ext>
            </a:extLst>
          </p:cNvPr>
          <p:cNvSpPr txBox="1">
            <a:spLocks/>
          </p:cNvSpPr>
          <p:nvPr/>
        </p:nvSpPr>
        <p:spPr>
          <a:xfrm>
            <a:off x="1507514" y="1327805"/>
            <a:ext cx="9176972" cy="60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solidFill>
                  <a:schemeClr val="accent2"/>
                </a:solidFill>
              </a:rPr>
              <a:t>Самообучение — решение?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AF35625-BD6E-4989-952F-1AE53D5D4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265538"/>
              </p:ext>
            </p:extLst>
          </p:nvPr>
        </p:nvGraphicFramePr>
        <p:xfrm>
          <a:off x="-477528" y="2024009"/>
          <a:ext cx="9863192" cy="426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78B083F-23CC-450D-A594-F215BE76864F}"/>
              </a:ext>
            </a:extLst>
          </p:cNvPr>
          <p:cNvCxnSpPr/>
          <p:nvPr/>
        </p:nvCxnSpPr>
        <p:spPr>
          <a:xfrm>
            <a:off x="3526971" y="2717075"/>
            <a:ext cx="96665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D97939F-628B-4AE7-8F39-4FD6AA73F0BF}"/>
              </a:ext>
            </a:extLst>
          </p:cNvPr>
          <p:cNvCxnSpPr>
            <a:cxnSpLocks/>
          </p:cNvCxnSpPr>
          <p:nvPr/>
        </p:nvCxnSpPr>
        <p:spPr>
          <a:xfrm>
            <a:off x="3339736" y="3287486"/>
            <a:ext cx="144127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2B28547-3C7B-472C-BAED-0CE9F59B6475}"/>
              </a:ext>
            </a:extLst>
          </p:cNvPr>
          <p:cNvCxnSpPr>
            <a:cxnSpLocks/>
          </p:cNvCxnSpPr>
          <p:nvPr/>
        </p:nvCxnSpPr>
        <p:spPr>
          <a:xfrm>
            <a:off x="2806336" y="3844834"/>
            <a:ext cx="235349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FB4EF50-BBDD-4E84-A90A-13202E63FF71}"/>
              </a:ext>
            </a:extLst>
          </p:cNvPr>
          <p:cNvCxnSpPr>
            <a:cxnSpLocks/>
          </p:cNvCxnSpPr>
          <p:nvPr/>
        </p:nvCxnSpPr>
        <p:spPr>
          <a:xfrm>
            <a:off x="2578103" y="4376057"/>
            <a:ext cx="28168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8970437-A596-4698-A57A-899C57E2FF78}"/>
              </a:ext>
            </a:extLst>
          </p:cNvPr>
          <p:cNvCxnSpPr>
            <a:cxnSpLocks/>
          </p:cNvCxnSpPr>
          <p:nvPr/>
        </p:nvCxnSpPr>
        <p:spPr>
          <a:xfrm>
            <a:off x="2342972" y="4920342"/>
            <a:ext cx="328711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94B21F5-A615-4A5A-AE0E-84447AD5A99C}"/>
              </a:ext>
            </a:extLst>
          </p:cNvPr>
          <p:cNvCxnSpPr>
            <a:cxnSpLocks/>
          </p:cNvCxnSpPr>
          <p:nvPr/>
        </p:nvCxnSpPr>
        <p:spPr>
          <a:xfrm>
            <a:off x="2107841" y="5477690"/>
            <a:ext cx="4151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2">
            <a:extLst>
              <a:ext uri="{FF2B5EF4-FFF2-40B4-BE49-F238E27FC236}">
                <a16:creationId xmlns:a16="http://schemas.microsoft.com/office/drawing/2014/main" id="{12B812C1-5101-4FAC-9A58-CACA047F1EEE}"/>
              </a:ext>
            </a:extLst>
          </p:cNvPr>
          <p:cNvSpPr txBox="1">
            <a:spLocks/>
          </p:cNvSpPr>
          <p:nvPr/>
        </p:nvSpPr>
        <p:spPr>
          <a:xfrm>
            <a:off x="8158897" y="3088498"/>
            <a:ext cx="3339684" cy="1032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solidFill>
                  <a:schemeClr val="accent2"/>
                </a:solidFill>
              </a:rPr>
              <a:t>Освоение материала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97A59BFB-1AB8-4485-9B81-1950E1879D0A}"/>
              </a:ext>
            </a:extLst>
          </p:cNvPr>
          <p:cNvSpPr txBox="1">
            <a:spLocks/>
          </p:cNvSpPr>
          <p:nvPr/>
        </p:nvSpPr>
        <p:spPr>
          <a:xfrm>
            <a:off x="5708469" y="2220686"/>
            <a:ext cx="1332411" cy="40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7CFFC2CC-FBE7-431E-8A6C-BFD4ADED7D86}"/>
              </a:ext>
            </a:extLst>
          </p:cNvPr>
          <p:cNvSpPr txBox="1">
            <a:spLocks/>
          </p:cNvSpPr>
          <p:nvPr/>
        </p:nvSpPr>
        <p:spPr>
          <a:xfrm>
            <a:off x="6082937" y="2778033"/>
            <a:ext cx="1332411" cy="40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chemeClr val="accent2"/>
                </a:solidFill>
              </a:rPr>
              <a:t>10%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F5266A0A-0C75-491C-AD6C-31DE7ED1210A}"/>
              </a:ext>
            </a:extLst>
          </p:cNvPr>
          <p:cNvSpPr txBox="1">
            <a:spLocks/>
          </p:cNvSpPr>
          <p:nvPr/>
        </p:nvSpPr>
        <p:spPr>
          <a:xfrm>
            <a:off x="6439989" y="3335380"/>
            <a:ext cx="1332411" cy="40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chemeClr val="accent2"/>
                </a:solidFill>
              </a:rPr>
              <a:t>20%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87522D41-5B0D-434B-944C-98D05E77DDDB}"/>
              </a:ext>
            </a:extLst>
          </p:cNvPr>
          <p:cNvSpPr txBox="1">
            <a:spLocks/>
          </p:cNvSpPr>
          <p:nvPr/>
        </p:nvSpPr>
        <p:spPr>
          <a:xfrm>
            <a:off x="7376159" y="3920839"/>
            <a:ext cx="1332411" cy="40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chemeClr val="accent2"/>
                </a:solidFill>
              </a:rPr>
              <a:t>30%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5C0F190D-CAEC-4FFE-9926-A3C81C30BA1B}"/>
              </a:ext>
            </a:extLst>
          </p:cNvPr>
          <p:cNvSpPr txBox="1">
            <a:spLocks/>
          </p:cNvSpPr>
          <p:nvPr/>
        </p:nvSpPr>
        <p:spPr>
          <a:xfrm>
            <a:off x="7760481" y="4433150"/>
            <a:ext cx="1332411" cy="40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chemeClr val="accent2"/>
                </a:solidFill>
              </a:rPr>
              <a:t>50%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532CB43A-6D47-4509-AC89-AD6B43B4206A}"/>
              </a:ext>
            </a:extLst>
          </p:cNvPr>
          <p:cNvSpPr txBox="1">
            <a:spLocks/>
          </p:cNvSpPr>
          <p:nvPr/>
        </p:nvSpPr>
        <p:spPr>
          <a:xfrm>
            <a:off x="8264435" y="5008123"/>
            <a:ext cx="1332411" cy="40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chemeClr val="accent2"/>
                </a:solidFill>
              </a:rPr>
              <a:t>75%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C6FA5DAE-81BA-403B-8149-58857A776857}"/>
              </a:ext>
            </a:extLst>
          </p:cNvPr>
          <p:cNvSpPr txBox="1">
            <a:spLocks/>
          </p:cNvSpPr>
          <p:nvPr/>
        </p:nvSpPr>
        <p:spPr>
          <a:xfrm>
            <a:off x="8734696" y="5615575"/>
            <a:ext cx="1332411" cy="40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chemeClr val="accent2"/>
                </a:solidFill>
              </a:rPr>
              <a:t>90%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6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1D9AF-471D-469B-B89C-3B24533B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не пустить деньги на ветер?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7567EA-BAA1-48EF-A7B5-5B0433869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50" y="1667374"/>
            <a:ext cx="11121191" cy="3880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23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F6334D95-AD51-4144-94AB-3DCC654A9B5E"/>
  <p:tag name="ISPRING_CMI5_LAUNCH_METHOD" val="any window"/>
  <p:tag name="ISPRINGCLOUDFOLDERID" val="1"/>
  <p:tag name="ISPRINGONLINEFOLDERID" val="1"/>
  <p:tag name="ISPRING_ULTRA_SCORM_SLIDE_COUNT" val="1"/>
  <p:tag name="ISPRING_SCORM_RATE_SLIDES" val="0"/>
  <p:tag name="ISPRING_SCORM_PASSING_SCORE" val="0.000000"/>
  <p:tag name="ISPRING_PLAYERS_CUSTOMIZATION_2" val="UEsDBBQAAgAIABWAaE0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DgDtS70D9acEGAAA5GgAAHQAAAHVuaXZlcnNhbC9jb21tb25fbWVzc2FnZXMubG5nzVlbb9RWEH5H4j9YKyG1UglQCVRVCci7e5JYOPZiewm0qqyoRChSSCrSVvQtF1pShUKKQFAg0NCqL/TBJLtks8lu/sLxX+gv6TdzbO8lQbYTRe3DRr6d78zMmfnmksFLd25Na99P3p6bmp0ZKpwbOFvQJme+nr0xNXNzqFD1hk9/VtDmvp2YuTExPTszOVSYmS1oly6ePDE4PTFz87uJm5O4PnlC0wZvTc7N4XbuIt117rWpG0OFStEv2WMV3brum/aI7ReNkcJF+UK25aZsh4uyIfc02cTtrtyTgWzhQeOjTy9cuHPu/IWPB89EUFmQ3THdNFOxNQY/fzYDtuU5tuljA2H6lrjmAfuxXAX+E/kk32q76pmGJQCwjuWr8jcAvc0HUXHEVaxfw+qn+D1OXV11HGF5vmsaZeEbrm/ZHtvLFJ4osyo74UNN7oXzMFANvx35XtbJSPS4hcu2fBf+yC8bsGA7+jZcoJtwEdd1/L2v4cEOrLstaxrhKIu3wp9kkCZj2R7TDct3hOs5RskzbAtyrcoNHF07nNfkFmD31D4QYWefAOpBHd9BbnwTYFM6YkgfaOEvBCN3WSisINXqA+kijVumrZd9vVLxx4Tr6iOiz1hdBgg+JEG4oMkNXNXIjFq4FC7QS0jQpse4rmvyHfRagGPCeHhAr+oKDqriJjoMPJxyv7mNmNQq0xM/KN0AEoTL2pTtpivk6OOGNeJ7tm26vrDK8RNo9RQibUCK+XCZhKKzxO4QiqRU8VLPie/ornA4CAPWuSGbh0DwVSS/Cu+ROATD0sEzFvJKNGqMjJr4eSzWS4g1DweFzvlgKoJ8808+md1ItwwgiEDhIIJdd9x2KOoekcEpopQP7LE8iD3SrpbPydL2NqySDQ4oed37rwGDjxxIK3K7R4J0QCijc5xGtAIDIWB8T5Hj2kGcsbXPx/CmpayHV032kQ1yf7JpeP+TWNv3FDwaPKBOMbzH39flNn0fBUENoEtE9dCjQ0KpEWHqVas06hc9C5dFYUaBsBdFKQuZEQPk1csT68mpqQPu5QG5cVCAN3oCPFX8aDO/aF8Dp7PZn8g3eVbZlym25PM8a64LV6W/tEWWftUY0dlHkHRiaueM8yhc0cg+pHnk/gcnlEXlj5RI6OTpi3r4M5uLvLbeddrhykA+iVxxpYqoNHSTjyuBiSVr9Sa6QB0mE+6BsikB58OHOONmuJQqDfJ4SZSJWK5UjS/8Yd0wRbkvkNhQrY6BliFmQ+OYgYdG6S0xAb47FWV5qyyundJUgNSz2ZpgQEhw/gcwcSOvcfvU6Sky+rSKc6iK5IglgjiWOd8oTuouKFrZOCWrbQ6jD7Hn8SlDrMMwy12uF9HcMWjlloSlO4ad4njKT8Ct7Hh9Ih5A6aRNwKy2+T91z0Txw7roIbwyj1kOq0pu78zrkMevlquqpKJB2exXYAOXioPwLvUi2QEEugmwujh9a2JqOvuyUZJWbb4OCp8PV7JUAJ31hjVss83bSApkhhqVrel1bwfBsmOQNfJ7VSHdpbTCGShqatqqk+nZI70a7uzijsJBlJ6v6byZaN6xD+RAuQpr2VzIJlXNfqmC7HjjouganqqdAuK9tKXMy0coP2NSPf5Cs6uv7amlPMMzBZdg7Obcct9Luj3akmvGzayFPvapjonYpqrS2c/rZBdV3tImG1BmKzr/qCelyM7YYFNZGxuP/GeTTL2r7CqDS0cROLLN656xRJd0fcKED9I2S9jyKC1LF+Mdv9+4QnfQXJR0qyRUG7wYzS+CjEtBKGRj03OTFmedj5nGYLXI1bajNNyKmZtcIeMGaiZVFsM6NomNSaxC04PmP/N/ZcTpl/J39DJP5R/yhfxbvpGr+L3VgPtKPoMCz+Xq57lwqT9DjhQJ/pfc6e1yzdGUja9yo5GmHbA3sFnz4AItFdrTi72y8VjvJfVyUPRZluXRVLHniGvshu+zTm88A3HYO397xMpwJLfDh9x2EV+wc+8eMJ9Iyl128w9P5Ooak90WVyTL9F5T0EE88KPRykC6xCCIyP90z9NLo2PgEJd9h/hnCTG3EK7kgYnduGRXHVckFLRG0nYGYRq1dwSeHoXd4GO6cxlpjqdIAH0Gs9Ccg4hhVxmJuLlv7JZe9XRvwW4UTTES384D0BlPv+KSn+hvJ05IeYCOXhSRnTyj4uvlMk/1gfGcmhCgtOLcFc3Japy+umSlhzvdw3/i4L7xf9b9S6O6hXT9n4jgCJEM/2kW3RnWbrLfbFGFlYFjuVSLEx5SgrqP2SIqNZPpVC9acjfH/+QZPNP1P59/AVBLAwQUAAIACACDgDtS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IOAO1I3yNqUEQUAAJgYAAAnAAAAdW5pdmVyc2FsL2ZsYXNoX3B1Ymxpc2hpbmdfc2V0dGluZ3MueG1s5VndThtHFL73U4y2yl3jhZQ0FNlGFIxi1fwo3laJqgqNvQMeZb1r7Y5D6JUBtaEiSlAV1DZRQ5tKvUkv3MK2xonJK8y+Qp+k5+yPscHQhQIijdAK78w533znmzNnj9ep0fsVg9xjtsMtM60MJgcUwsySpXNzIa18qk1eHVaII6ipU8MyWVoxLYWMZhKpaq1ocKdcYEKAqUMAxnRGqiKtlIWojqjq4uJikjtVG2ctoyYA30mWrIpatZnDTMFstWrQJfgnlqrMUUKEGABwVSwzdMskEoSkAqQpS68ZjHAdmJscg6LGpEGdsqIGZkVaurtgWzVTH7cMyyb2QjGtvDc8hn+RTQA1wSvMRE2cDAzisBihus6RBTUK/EtGyowvlIHujSGFLHJdlNPKtSFEAWv1MIqPHYROEWXcAg1MEcJXmKA6FTS4DdYT7L5wooFgSF8yaYWXNJghGH9amdDmCvncRHZuekbLFuZualP5gMMJnLTsbe0ETlpOy2dPYh8X/uad2eytfG76kzltZiav5Wb3vUDRHkFSaq9iKVDWqtkl1hEsRYWgpTJsAPjMU8NhKbV7KDLjmIq0JPg92Fx2QO/5mmEUatWqZYuMsGvMp9E92KF3BExq3jJ7NhHvSdEyIEd9UnDcKkWmT9MK68rawl1uToLloELmQSdjKa3MVJlJCtSEk8IFNXipA+DUio7gwj8hk6H1mM2pQQAPjjIjUwVln0IQWalMbYd1U4tmHMzPUuZz+Z1syNfS9VZkSza/8EMP5472eSFd2fKWvRUi27JBvGX5ClB25Y50YyHIb7114n0l92DVJlwukX/IPfkXXL8D4h7cwbD3kMg3Xh2sloEh2Hr1YMAFS1e2wbHhfS2bsgkMopk/wd+V23KP+FEto9FoLE4/gh+sj7QgkCYuSWChBpBxvbq3FlJCugj7/v6KEDbxHsDH1zCGxvBxF0ML5JE74L6KnORul1bJWKyeyFfe4w5sSK4RAQNSG4RY7wEmvgQHQ/FWwQJh1lDhUNmQZhTT4e0kV4LTnZueyN6+csGUj1H/bJhiGuLKUZ6tAVx8NUiwwS5m2h6kgRtk8oGUxWEkjjAupMKq98j7BgJ0u5C99eRZpijMtP0g6jDVwh0GgzaSwukLSty4XHGuAdB7cvsSHKmTnqLjAzr/83SKI3T2BDvHKMh62Bb/GJ2pVBd/2CLZ/Tq5A9crXBY4NHG4r9jHsAn3aAfNWuDThidXI766cYJeQY7eQ4THbEELF6J3w3p7Gg1+3neIOLR7A234DLDANPqzCKjUvccQe8tbjbXuwOC1D4auf3hj+KORpPp3/derxzqFXeasQbkZtZnjR7ax8bwONLP/4nRMS3vId9KyK9ChMv3Qov3b9BjuuWkte2tsXMt9ltPu9AHw1TvcCqZUbFP7d63YBl/aplX+JDehb/1FPpO/QS+6AddLIrfkc/k9ZOxTuTESM7mx0XwDCb4TnGt4lgQlph3VIMz2mE+7DWC0IZ/ELC0bwH1Tbsbk+QzsfwCvl3HRY3LelC9iWT6XT2PZbfXUyq4W/kDH7j2Kuey238JgyX0QblG4O/AFAR4zYfv/VpSUWKf7VNXo7ago//l7cFCSzqmibEHONuGB1oLUOLd0ejdK/3nu0/9Y9sv9nujMhO9VrpCdyn08k594B0rMJVUwuOu8b+15wZpS+77KxpkKN3kFZDW4zjrvvzPXhwZSav+pRALQen9NyCT+AVBLAwQUAAIACACDgDtSFrrRlGEDAACzDAAAIQAAAHVuaXZlcnNhbC9mbGFzaF9za2luX3NldHRpbmdzLnhtbJVXXW/aMBR9769A2XthbFo7KUSilEnV2g6tiHcnuYCFY0e2Q8e/nx07sQ1JSbEq4XvP8f30NY3FAdPREbjAjM6iaZTcjEZxVnEOVK6hKAmSMCorDotKSFbMIskriMYGxgjjbyAlpjuhJY1shPNZlFZSMnqbMSrVWbeU8QKRKPnyq/7E4xp5jcWUa0M5W5SBM3NXf4ZQWhv308mkj5CxokT09Mx27DZF2WHHWUXzq67tTyVwgulBISc/7xbLXo8IFvJJQhH4tLzXaxil5CAEaJd+LPW6yiIoBdJYmtSfgRxn6uPoz2hHLLCsafOvevXRSrSDMMn3c7368VSdHlblTq+PCRL+SQX9NtWrF0rQCfinDmdlVX6mR0rOdjqhIedxotdVDmEoV9dvOEEHpA1drYIgOFdlYDw3rTjRqw9sc/n9US8PZL/6QyLWd5szstJFOJseukNSAokeMvG42Rmd2LP3P5VUl6nR+xKHWakAV6gSkGwRERbmhA74F94xzX2UlTjIhpGqgIVx2EeGCkdYLB7qyeJjW5nnI4ejFbpQPKFDvqrEXiA9oUO+6Xr9oeR06cG5ypCalnhAtp5eASw5qIBSA0Vq2+as2TZqbetZX3XhW7eSBlSwHBI9QdR8R1I9O2tcgK5hPK5VxrnxhXcxRUe8qxkvGpee6rBEPD5T2LbrbrJYYkmgq/cyVnEBa63ehFno0BiKeUXEXD7DVjboUOjqo5+OIC16f3M1642RNn9mP5LqZZlFBeIH4GvGiIhGlue/0ZcMm3ngT3TLPE5tu49EmQQxFMzMlRwKR1KibF8on/pCaHNqSttdwdia7SotrYoU+FJ1BIa2NUOhAe7xbk/Un9xgeIf8jNGjNVS5V+dRhF3vexLbBYB4tm/usdkYTVERiQkcgVitJ6hj7gsuFuoKdIWsO8y2oJsbn+lJO5FcrwTjNFB0EDbKrW6G0Qzoe4lSUUcWjJdm3ntHB09AMzZ1w/ogI7DtFByt9F05VNUKEooqyd4k4k0+3d6Gj44wp7io55BSaHM28x0awyGMlStvEjYOX8idC/ohaw9rI+zQ9FH0tE2mXZRacz5q1+qOJlsO4I/ZWnjjvQi/4ZQyxPPXFmJj71UbtopRPaMv5kVQv7BlPPZEpjhtGdR39c9K8h9QSwMEFAACAAgAg4A7Uqq0iXgLBQAAIhgAACYAAAB1bml2ZXJzYWwvaHRtbF9wdWJsaXNoaW5nX3NldHRpbmdzLnhtbN1Y3U4bRxS+5ylGW+Wu8SYpbSiyjSgYYdX8KN5WiaoKrb0DXnV/rN1xCL0yoDZURAmqgtomamhTqTfphVvY1pjYeYXZV+iT9Jz9MbYx7oAMKRVa4Z0555vvfHPOzLGTEw9Mg9ynjqvbVkq6mbghEWoVbU23VlLSJ8rM9TGJuEy1NNWwLZqSLFsiE+mRZLlSMHS3lKeMgalLAMZyx8ssJZUYK4/L8urqakJ3yw7O2kaFAb6bKNqmXHaoSy1GHblsqGvwj62VqStFCAIA8Ji2FbmlR0YISYZIc7ZWMSjRNWBu6RiUaswy05Dk0KqgFr9YceyKpU3Zhu0QZ6WQkt4Zm8S/2CZEmtZNaqEkbhoGcZiNq5qmIwnVyOtfUlKi+koJ2N4elciqrrFSSro1iihgLZ9ECbDDyFVEmbJBAotF8CZlqqYyNXwN12P0AXPjgXBIW7NUUy8qMEMw/JQ0rSzlc9npzNL8gpLJL80qc7mQwxmclMxd5QxOSlbJZc5iLwo/e28xcyeXnf94SVlYyCnZxWMvULRLkKTcrVgSlLUrTpG2BUuqjKnFEmwA+CyrhkuTcudQbKZjJqpFpt+HzaU9ei9XDCNfKZdth6WZU6EBjc7BNr1TYJLLttW1ifhOCrYBKRqQgmozC1SbV03QYHHGksgyCGOspaSFMrVIXrWgMnSmGnqx7eFWCi7TWVARM5H1pKOrBoGsh9KlZC4vHa8ZhlIsqY5LO7nEMy4mZDH9Gf+O1/hr7vkbvMHrnwexRnOn+7zkHm/46/4G4U1eI/46PwKUQ37APSEE/q2/TfyveAtWrcPjEf4Hb/G/4PkdEFvwBsP+I8Lf+FWwWgeGYOtXwwEPLD3eBMea/zWv8zowiGf+BH+P7/MWCaJaR6MJIU4/gh+sj7QgkDouSWChGpDx/Kq/FVFCugj77vGKEDbxH8LH1zCGxvDxEEML5eEH4L6JnPhhh1YJIVZP+ZH/pA0bkavFwIDUBCG2u4BJIEFvKP4mWCDMFiocKRvRjGM6uZ3kWljO2fnpzN1rl0x5gPrDYYppiCvHebYFcOJqkHCDPcy0FqSBF2ZyT8riMBJHGA9SYdN/7H8DAXodyP52YpgpCjPNIIgqTDVwh8GgiaRw+pISV5QrztUAusX3/wMlddYqGhzQxdfTOUpo+ATbZRRmPWxLUEZDleryiy2WPTgnD+A5wmWBQx2H+4o9gE20Rwdo1gCfJtxcNXF1RYLeQI7+I4THbEELD6L3ovP2PBr8fOwQc2h2B1oLGOABU+vPIqRS9Z9A7A1/U2jdGzdvvTf6/ge3xz4cT8h/V3+9PtApaisXDVW34r5y6tS+Vcyrp3v9F6cBPewJ3xnbMaElpdqJRfv35QLu2Xklc2dySsl+mlXu9QEI1DvZCiZl7Ev7t6nY9/Z2qYW316byn/gudKq/8Of8N+g+d+B5Rfgef8G/hxx9xnfGBdMZW8s3kNIHYSXD7REeKs341MH8FrzfdoDRDn8qeJjsAPddvivI8znY/wBer0TRBTnv8pdCli/4MyG7va7TsaNp7+nR/ceCy+4HTQsesg+jLYp2B74SwMUSNfxX4hARqudznT9X4wzp+1VXH3iIhMfOBZ0he5Cldbi0GpAMF5ZAV/h4f3tb8z9Wum8RuP2uUpKnpo5Ol3SnDk30btXymbnsRwu56QuVTxfT70rk7HDlC9/aP5h2/UKalPv+Fj0C492/66dH/gFQSwMEFAACAAgAg4A7UmB3RZWpAQAAfAYAAB8AAAB1bml2ZXJzYWwvaHRtbF9za2luX3NldHRpbmdzLmpzjZTfT8IwEMff+StIfTVkohH0jQgmJjyY6JvxoRvHWOh6TVtQNP7v7oZiu92E3st6/ex7P7beZ69fLZGJ/m3/s36u94/xvvYB+ZZSOTiPD1TXQUkHwlhwoL30BernogRVaBANcnuQOPi//pB9BG83QQCha/F096SKBbhAUCBDGyZHYRnQceCWAd848J1zfsTF/RS2LyroebrxHvUgQ+2rdg002lLWjDi7r1dYYwPGLdgj6FJmEImO6tVFhorjYZKEXIalkXo3xxwHqczWucWNXnTFX+0M2Oqjr/dAcjO6m0VhVeH8g4eyGXg2Jusm6cdy8BP3ekbGwkqmoALdpF7/oJFwu6AGvS1c4X/pyQVZSBuZQ6tL4wlZjOlKq9XNEVmb8/Du98TlkCwilNyBPUUKzcac8AGNxZw60kKnCRmLKpSLQudHOUqWZLu65+h2D1K0i8NfkZCFzF8zrqZkIrpm2LhmK+6Kll0Dpgk6BvT8/XaNwHPmVW508oGRc5rOYdVOxzfHDe1fqtKlXYN9RlTVEO0L6b3MVmU1VKr8X8PhwOaacU51Slq9r29QSwMEFAACAAgAhIA7UuDpsbQtCQAASCwAABcAAAB1bml2ZXJzYWwvdW5pdmVyc2FsLnBuZ+2aa1ATWRaAmyCD4oNCcYkSiIqz48qUbFSE8AiFD9DZEthRQB0M64QxUyovm5eGENRVyjEk6zoMyrNcV3GMgBmVJBJCfJCoPNpHxaAhD4ykRcjLAElISDZEx3Fqf/hnf+yP7qqu757bt+/tc/qec+6PczIlKXGuz2IfAADmbtm88WsA8BICwIzymZ+5evrrdFEueIBfJ64HWvowwy5hBjl+azwAsJmz7Xu8XPKsvM07QQCYd3f69hDnXs4CgFD5lo3x20uIWjk7F9OFEg7apT/+aUNA1Mbjl5c9XvI4xXU9WnIx/l/rz8efXrHZe8tmA4WE4w8p+uHoTINVHPHkizMd4wpd3xP76i99V61Ta2WcgNbMTkHJ+BvJRWWZbS4wffU9G31+IZsp6giieRmMg2+qPaZ7VQJ0M4XRDTg0vbVDDPfAPCVdQ10kdFrUzKF573oyKyemhKxkt3B5kdZ2u7s6rBqLmhaF1PAX5mMS7/evzlK5G8s/xSB/Ic1uTHQL3AWsHGr9MU/Lvmi3zP8LKtLd2IIQIUKECBEiRIgQIUKECBEiRIgQIUKECBEiRIgQIUKECBEiRIjw/5POzYC7YKSc9gKKc/JHn0nxK8o935WTLH3X+MfyT7AgD6AZX3Z1BWSW5hsHK7DEmMNjr192mBXRs9UZInwlGAhzo4qnh5YENMRSioyvHpzpJoxbjOrvOl/KKRbD4BBmTiZ1XHKwJWffWhFEsI22qpsFzGKywozz5gx3eHsZYKgxk7CRtSDqCzVGzGtpcZfMJA0PP23qTuiSB9IWsWuuU0WZ3w9UzJvMxWm+7Xmwr2XCpQqzs2tXvRC/GL51a7owCIj8/PwYP+j6fLuaGUcMPtW+RpMVnm7D+Av1Tzt71BnpUrdZmt5OmZVhMn+YxE8ghRdLdwZVtHNqWNR5PipWWCyZtd9tsm3GyTOm4p79KWniQV2zZh/WAzPdz8jyslivo/gk18Qz3UU2ecs97PZZqiAW70Wi29zlIbNUcDKg39ErIbz7E5gtQBwNVSJ2fbWfcFo51WaUxbpAGJ0G3mQC7uKfxPlCqBFQsF3fMSPPrcuTnz0tvnH2PJzYAksImATASbYvgHSuOQ41eZQyJG0k0URkBPu95lXbPjO4/rEd8inKN460dhL5ToeteypN4Jgc6X5tGW5qdGTbvLGlebypK0usWo7SMW69W+Hr1JvY2RhTd1invTaZYH3lnAiaCMqtgdv3m+3Jg3UoC1cgKWTa2C+cfzSD0eL2NjOojI0bGyiqhAtjOCAdPnRTmX31N+sUXAEIyzRFGQvPtq5eP4QOScrl0MYeJ1bLxP052IRrAwy5JaasOHAth3QAC/PlNKWxrSVKp7M23sF7GfQCmw4KnbKhTZx2/VY93F8m6VdAVvoogwdZeItZYPvDkhwOybyI1yzJ0KoXrnCb/9/bvAyNZZPDUFZJ/qIt6bYM+CxASK+DlLup+h1HYujX8IzwMsfb7rBqm75MupURQa/qAemkeabJYuYhH9hfCBcyKOEtlAEZLu209ZIZPDHCVhaawWByKTyQe9Z58XZMn0WuhSsSRrNfYcW7tOBV1+ohbvcQnk7yE5JLMKSrdIFOsjT9XD4YsYRZjhcX2f68YWLdPgh9uN66u72Vyx02alYO5tfxtFdMccfBWSqZIY7Ty1MqTg27VkwY03Z8I4eoZsstEH+P26f1cbIEevRHO0q+rjzXcxythlhTE65F7Jjb+TX5BXStw1QVGrKdEcc0xzDZgTcrjD9UytWVVR2yFNp9owbXpv9JEUDOVWegLKWpD4pSx7gKXNEF01IzqGj3e1jMydbDA+vK+qyYovRyZr9gyn6W/HY7NN7iUhB8pgeUDgUu7b3THJQBhMxUnAjXSji3d4Cfc8DcGF9477UR5q2kjD/8QcsmY+S7T5beN7aF1sJtqddiqzZ4WkwwVC3mNadasNJoEdehFYgHoOwsohxiNZy2UkwZRWI2+HYV8fgvNa0ftn22p6UUMqFJN/VbifG/rFZrLPijQ2svjKBlU+S1QacP6qLFOjxdcl8dIyas6WGwqRFjW5kR6euY7N3xAp+2poPfA3ESiry4V3r0wF0nP1k9ybEFr44DD3CadS5tG076dTThfU3RCVcVZWU9a/BlZKLL1FUj4h29UgLxiLvaLjFq05exXV89Z6HezjwL9mTLZnYstn07RFep+eJGX7xCp09ybZwKSX4OqUXV0Lr23N4CxWeGDTq4TilXEwOErbfELBD/rIQB99ePyD4KBMP+HnZ/51Mh66VmZTmUOkiqMvbTXuQog0nSORNrfgw+yD9Ur+Zr2vZk1nVUgjNVpgYtUWkxoWWvS+9P1dHOXwtsTp92wWCXQ8U+O6/JF6FNHbuHad98tFfq3xQuAo8bMDLpqYF7qfngQiH578Tjj/AiMxNKPBAkbmgLpcBfvarF5I5S7vfH9mUPFAJxWXTrrQdTGOeGXhwWVPrd4diaGyp42cU9VBEkQXdGMNmQ7s24doSYtMcV+eqGooUcm1L0ZrG7uHF7klXwmnenmO5X47sT3+7TcDcHUJ6YSM1qDK1KTAk6XRieUFB/e/ySWHbCVEuXqwdEVB8VuMmMjuhoZJGHVqEskRXaQ5X/FUweAgTUyx35sWLdFUX76mWTz3CtN/rnGkMjnsNoeL5QPN5MwGq4OY3NOG+SslbnTO4X2YwYrKlu9LorjvJRXr9OQyw6w6WeoTL+OkflTPtdoI4IKZ+tarr2W9j9J1Dm0EWVg1H/63g+PfEMA2PatVIAmisvvj0FPY6USsLd+fjnGJqj9PmlSGxyQ8zOPnlhcOzhGzF/KCZ/SHUV340Pwa/PegdOD5/3+U8NnFyBdS8+V8pLDhpTvuxXUFIALO1CITbtCBPEfMiIF5uSG1cFLizWG9XibrwMFhQ8op2SjSmOoSyG0efXu82aq0mvMPSPs3jCDM58O5++8G4Ykb+jT7q1juI9xeFm62Mjfz07LPnEmWFMNdRd3e0LvKt8Xay13R6Rtv6ukJWTq1wVN8OdaG37bui9A5xBaUfcL6fgaszoao9SupLmpPJC3HMMBFwohIzpAFbdWxsR0Ers2OWY735Qx3rclqh2KLlci+8Fm/VGWQH+ofvksylpY8v6vx39D1BLAwQUAAIACACEgDtS6iEOE0sAAABsAAAAGwAAAHVuaXZlcnNhbC91bml2ZXJzYWwucG5nLnhtbLOxr8jNUShLLSrOzM+zVTLUM1Cyt+PlsikoSi3LTC1XqACKAQUhQEmhEsg1QnDLM1NKMoBCJiYWCMGM1Mz0jBKgqIGFGVxUH2goAFBLAQIAABQAAgAIABWAaE02YVgCRwMAAOEJAAAUAAAAAAAAAAEAAAAAAAAAAAB1bml2ZXJzYWwvcGxheWVyLnhtbFBLAQIAABQAAgAIAIOAO1LvQP1pwQYAADkaAAAdAAAAAAAAAAEAAAAAAHkDAAB1bml2ZXJzYWwvY29tbW9uX21lc3NhZ2VzLmxuZ1BLAQIAABQAAgAIAIOAO1IVHmAbowAAAH8BAAAuAAAAAAAAAAEAAAAAAHUKAAB1bml2ZXJzYWwvcGxheWJhY2tfYW5kX25hdmlnYXRpb25fc2V0dGluZ3MueG1sUEsBAgAAFAACAAgAg4A7UjfI2pQRBQAAmBgAACcAAAAAAAAAAQAAAAAAZAsAAHVuaXZlcnNhbC9mbGFzaF9wdWJsaXNoaW5nX3NldHRpbmdzLnhtbFBLAQIAABQAAgAIAIOAO1IWutGUYQMAALMMAAAhAAAAAAAAAAEAAAAAALoQAAB1bml2ZXJzYWwvZmxhc2hfc2tpbl9zZXR0aW5ncy54bWxQSwECAAAUAAIACACDgDtSqrSJeAsFAAAiGAAAJgAAAAAAAAABAAAAAABaFAAAdW5pdmVyc2FsL2h0bWxfcHVibGlzaGluZ19zZXR0aW5ncy54bWxQSwECAAAUAAIACACDgDtSYHdFlakBAAB8BgAAHwAAAAAAAAABAAAAAACpGQAAdW5pdmVyc2FsL2h0bWxfc2tpbl9zZXR0aW5ncy5qc1BLAQIAABQAAgAIAISAO1Lg6bG0LQkAAEgsAAAXAAAAAAAAAAAAAAAAAI8bAAB1bml2ZXJzYWwvdW5pdmVyc2FsLnBuZ1BLAQIAABQAAgAIAISAO1LqIQ4TSwAAAGwAAAAbAAAAAAAAAAEAAAAAAPEkAAB1bml2ZXJzYWwvdW5pdmVyc2FsLnBuZy54bWxQSwUGAAAAAAkACQC8AgAAdSUAAAAA"/>
  <p:tag name="ISPRING_CURRENT_PLAYER_ID" val="universal"/>
  <p:tag name="ISPRING_PRESENTATION_TITLE" val="#Proelearning_новинки, задачи, технологии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JR&amp;\uFFFD{65B40E27-3ACA-4CC1-9248-9B619B174938}&quot;,&quot;C:\\Users\\NovikovaO\\Pictures\\1_Презентация\\Итог\\9&quot;]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6630</TotalTime>
  <Words>929</Words>
  <Application>Microsoft Office PowerPoint</Application>
  <PresentationFormat>Широкоэкранный</PresentationFormat>
  <Paragraphs>194</Paragraphs>
  <Slides>20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Wingdings</vt:lpstr>
      <vt:lpstr>Тема Office</vt:lpstr>
      <vt:lpstr>Специальное оформление</vt:lpstr>
      <vt:lpstr>Обучение розницы: методы оптимизации затрат на обучение</vt:lpstr>
      <vt:lpstr>Как снизить затраты на обучение персонала?</vt:lpstr>
      <vt:lpstr>Вопросы</vt:lpstr>
      <vt:lpstr>1. Приглашенный эксперт</vt:lpstr>
      <vt:lpstr>1. Приглашенный эксперт</vt:lpstr>
      <vt:lpstr>2. Свой тренер в штате </vt:lpstr>
      <vt:lpstr>3. Наставник</vt:lpstr>
      <vt:lpstr>4. Самообучение</vt:lpstr>
      <vt:lpstr>Как не пустить деньги на ветер? </vt:lpstr>
      <vt:lpstr>ПТР — посттренинговая работа</vt:lpstr>
      <vt:lpstr>Если не хотите выбрасывать деньги на ветер</vt:lpstr>
      <vt:lpstr>Игра, соревнования, мотивация </vt:lpstr>
      <vt:lpstr>ОФЛАЙН — ОНЛАЙН</vt:lpstr>
      <vt:lpstr>ОФЛАЙН — ОНЛАЙН</vt:lpstr>
      <vt:lpstr>ОФЛАЙН — ОНЛАЙН</vt:lpstr>
      <vt:lpstr>EDU.AUTO3N.RU</vt:lpstr>
      <vt:lpstr>КОТ в мешке</vt:lpstr>
      <vt:lpstr>Презентация PowerPoint</vt:lpstr>
      <vt:lpstr>Эволюция процесса обучения</vt:lpstr>
      <vt:lpstr>Эволюция процесса обучения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#Proelearning_новинки, задачи, технологии</dc:title>
  <dc:creator>*</dc:creator>
  <cp:lastModifiedBy>repenko alex</cp:lastModifiedBy>
  <cp:revision>1002</cp:revision>
  <dcterms:created xsi:type="dcterms:W3CDTF">2021-01-22T07:46:02Z</dcterms:created>
  <dcterms:modified xsi:type="dcterms:W3CDTF">2021-02-18T08:09:46Z</dcterms:modified>
</cp:coreProperties>
</file>